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256" r:id="rId3"/>
    <p:sldId id="358" r:id="rId4"/>
    <p:sldId id="342" r:id="rId5"/>
    <p:sldId id="409" r:id="rId6"/>
    <p:sldId id="419" r:id="rId7"/>
    <p:sldId id="412" r:id="rId8"/>
    <p:sldId id="264" r:id="rId9"/>
    <p:sldId id="343" r:id="rId10"/>
    <p:sldId id="386" r:id="rId11"/>
    <p:sldId id="257" r:id="rId12"/>
    <p:sldId id="311" r:id="rId13"/>
    <p:sldId id="258" r:id="rId14"/>
    <p:sldId id="406" r:id="rId15"/>
    <p:sldId id="259" r:id="rId16"/>
    <p:sldId id="424" r:id="rId17"/>
    <p:sldId id="312" r:id="rId18"/>
    <p:sldId id="260" r:id="rId19"/>
    <p:sldId id="416" r:id="rId20"/>
    <p:sldId id="417" r:id="rId21"/>
    <p:sldId id="418" r:id="rId22"/>
    <p:sldId id="426" r:id="rId23"/>
    <p:sldId id="428" r:id="rId24"/>
    <p:sldId id="427" r:id="rId25"/>
    <p:sldId id="429" r:id="rId26"/>
    <p:sldId id="430" r:id="rId27"/>
    <p:sldId id="261" r:id="rId28"/>
    <p:sldId id="413" r:id="rId29"/>
    <p:sldId id="420" r:id="rId30"/>
    <p:sldId id="262" r:id="rId31"/>
    <p:sldId id="414" r:id="rId32"/>
    <p:sldId id="421" r:id="rId33"/>
    <p:sldId id="407" r:id="rId34"/>
    <p:sldId id="422" r:id="rId35"/>
    <p:sldId id="423" r:id="rId36"/>
    <p:sldId id="301" r:id="rId37"/>
    <p:sldId id="431" r:id="rId38"/>
    <p:sldId id="263" r:id="rId39"/>
    <p:sldId id="415" r:id="rId40"/>
    <p:sldId id="385" r:id="rId41"/>
    <p:sldId id="350" r:id="rId42"/>
    <p:sldId id="344" r:id="rId43"/>
    <p:sldId id="363" r:id="rId44"/>
    <p:sldId id="265" r:id="rId45"/>
    <p:sldId id="425" r:id="rId46"/>
    <p:sldId id="266" r:id="rId47"/>
    <p:sldId id="362" r:id="rId48"/>
    <p:sldId id="267" r:id="rId49"/>
    <p:sldId id="268" r:id="rId50"/>
    <p:sldId id="309" r:id="rId51"/>
    <p:sldId id="403" r:id="rId52"/>
    <p:sldId id="383" r:id="rId53"/>
    <p:sldId id="346" r:id="rId54"/>
    <p:sldId id="384" r:id="rId55"/>
    <p:sldId id="432" r:id="rId56"/>
    <p:sldId id="270" r:id="rId57"/>
    <p:sldId id="404" r:id="rId58"/>
    <p:sldId id="295" r:id="rId59"/>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FFFF"/>
    <a:srgbClr val="FF0000"/>
    <a:srgbClr val="B4B4FE"/>
    <a:srgbClr val="A0A0FE"/>
    <a:srgbClr val="CC3300"/>
    <a:srgbClr val="AC14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660"/>
  </p:normalViewPr>
  <p:slideViewPr>
    <p:cSldViewPr>
      <p:cViewPr varScale="1">
        <p:scale>
          <a:sx n="69" d="100"/>
          <a:sy n="69" d="100"/>
        </p:scale>
        <p:origin x="396" y="6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Rectangle 4">
            <a:extLst>
              <a:ext uri="{FF2B5EF4-FFF2-40B4-BE49-F238E27FC236}">
                <a16:creationId xmlns:a16="http://schemas.microsoft.com/office/drawing/2014/main" id="{0C3E24D8-4FEE-869D-3C00-D1C7BCA3BA64}"/>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AD51D0CC-1C3F-3546-18E6-044FDA688619}"/>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0FA7AF49-6E57-4EF9-9A77-6F7AAED670FD}"/>
              </a:ext>
            </a:extLst>
          </p:cNvPr>
          <p:cNvSpPr>
            <a:spLocks noGrp="1" noChangeArrowheads="1"/>
          </p:cNvSpPr>
          <p:nvPr>
            <p:ph type="sldNum" sz="quarter" idx="12"/>
          </p:nvPr>
        </p:nvSpPr>
        <p:spPr>
          <a:ln/>
        </p:spPr>
        <p:txBody>
          <a:bodyPr/>
          <a:lstStyle>
            <a:lvl1pPr>
              <a:defRPr/>
            </a:lvl1pPr>
          </a:lstStyle>
          <a:p>
            <a:pPr>
              <a:defRPr/>
            </a:pPr>
            <a:fld id="{AD38B8ED-4E84-4E8E-B7AB-DF419E152204}" type="slidenum">
              <a:rPr lang="nl-NL" altLang="nl-NL"/>
              <a:pPr>
                <a:defRPr/>
              </a:pPr>
              <a:t>‹nr.›</a:t>
            </a:fld>
            <a:endParaRPr lang="nl-NL" altLang="nl-NL"/>
          </a:p>
        </p:txBody>
      </p:sp>
    </p:spTree>
    <p:extLst>
      <p:ext uri="{BB962C8B-B14F-4D97-AF65-F5344CB8AC3E}">
        <p14:creationId xmlns:p14="http://schemas.microsoft.com/office/powerpoint/2010/main" val="328853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BD310541-FA09-CAB2-80D6-14B3ED88A849}"/>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F58B7AA9-4154-233A-820E-3FA2DC6377E9}"/>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B1BFAA5F-8534-FD21-CF47-DB0E7040D870}"/>
              </a:ext>
            </a:extLst>
          </p:cNvPr>
          <p:cNvSpPr>
            <a:spLocks noGrp="1" noChangeArrowheads="1"/>
          </p:cNvSpPr>
          <p:nvPr>
            <p:ph type="sldNum" sz="quarter" idx="12"/>
          </p:nvPr>
        </p:nvSpPr>
        <p:spPr>
          <a:ln/>
        </p:spPr>
        <p:txBody>
          <a:bodyPr/>
          <a:lstStyle>
            <a:lvl1pPr>
              <a:defRPr/>
            </a:lvl1pPr>
          </a:lstStyle>
          <a:p>
            <a:pPr>
              <a:defRPr/>
            </a:pPr>
            <a:fld id="{DE4E0F7B-C6B4-4EE5-AE06-6596745B933B}" type="slidenum">
              <a:rPr lang="nl-NL" altLang="nl-NL"/>
              <a:pPr>
                <a:defRPr/>
              </a:pPr>
              <a:t>‹nr.›</a:t>
            </a:fld>
            <a:endParaRPr lang="nl-NL" altLang="nl-NL"/>
          </a:p>
        </p:txBody>
      </p:sp>
    </p:spTree>
    <p:extLst>
      <p:ext uri="{BB962C8B-B14F-4D97-AF65-F5344CB8AC3E}">
        <p14:creationId xmlns:p14="http://schemas.microsoft.com/office/powerpoint/2010/main" val="27346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F24CC901-0AB0-A909-0298-13E78404EA37}"/>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30FB3A2E-E32A-4890-2FB6-8B341D8E3343}"/>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9F0D6567-389E-0472-643D-BDB0897F59B7}"/>
              </a:ext>
            </a:extLst>
          </p:cNvPr>
          <p:cNvSpPr>
            <a:spLocks noGrp="1" noChangeArrowheads="1"/>
          </p:cNvSpPr>
          <p:nvPr>
            <p:ph type="sldNum" sz="quarter" idx="12"/>
          </p:nvPr>
        </p:nvSpPr>
        <p:spPr>
          <a:ln/>
        </p:spPr>
        <p:txBody>
          <a:bodyPr/>
          <a:lstStyle>
            <a:lvl1pPr>
              <a:defRPr/>
            </a:lvl1pPr>
          </a:lstStyle>
          <a:p>
            <a:pPr>
              <a:defRPr/>
            </a:pPr>
            <a:fld id="{B21D0A87-9C3C-4FA0-9532-97C177123275}" type="slidenum">
              <a:rPr lang="nl-NL" altLang="nl-NL"/>
              <a:pPr>
                <a:defRPr/>
              </a:pPr>
              <a:t>‹nr.›</a:t>
            </a:fld>
            <a:endParaRPr lang="nl-NL" altLang="nl-NL"/>
          </a:p>
        </p:txBody>
      </p:sp>
    </p:spTree>
    <p:extLst>
      <p:ext uri="{BB962C8B-B14F-4D97-AF65-F5344CB8AC3E}">
        <p14:creationId xmlns:p14="http://schemas.microsoft.com/office/powerpoint/2010/main" val="298466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F97426E3-9CC2-CA43-DC22-031853A5D9F3}"/>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C3105302-8F2B-16C9-4C06-7527A0CC7386}"/>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95EDE75A-625F-89F5-793F-020879A62C82}"/>
              </a:ext>
            </a:extLst>
          </p:cNvPr>
          <p:cNvSpPr>
            <a:spLocks noGrp="1" noChangeArrowheads="1"/>
          </p:cNvSpPr>
          <p:nvPr>
            <p:ph type="sldNum" sz="quarter" idx="12"/>
          </p:nvPr>
        </p:nvSpPr>
        <p:spPr>
          <a:ln/>
        </p:spPr>
        <p:txBody>
          <a:bodyPr/>
          <a:lstStyle>
            <a:lvl1pPr>
              <a:defRPr/>
            </a:lvl1pPr>
          </a:lstStyle>
          <a:p>
            <a:pPr>
              <a:defRPr/>
            </a:pPr>
            <a:fld id="{F7976F78-45DC-4AF9-A679-349DC01856F5}" type="slidenum">
              <a:rPr lang="nl-NL" altLang="nl-NL"/>
              <a:pPr>
                <a:defRPr/>
              </a:pPr>
              <a:t>‹nr.›</a:t>
            </a:fld>
            <a:endParaRPr lang="nl-NL" altLang="nl-NL"/>
          </a:p>
        </p:txBody>
      </p:sp>
    </p:spTree>
    <p:extLst>
      <p:ext uri="{BB962C8B-B14F-4D97-AF65-F5344CB8AC3E}">
        <p14:creationId xmlns:p14="http://schemas.microsoft.com/office/powerpoint/2010/main" val="512232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Rectangle 4">
            <a:extLst>
              <a:ext uri="{FF2B5EF4-FFF2-40B4-BE49-F238E27FC236}">
                <a16:creationId xmlns:a16="http://schemas.microsoft.com/office/drawing/2014/main" id="{8AEC0395-8D5E-6627-439F-E61CDB78E0BB}"/>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3E7F0501-A0ED-308A-3286-1A01C0599234}"/>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C3C08D36-9890-FDA4-456A-3517D84E3F46}"/>
              </a:ext>
            </a:extLst>
          </p:cNvPr>
          <p:cNvSpPr>
            <a:spLocks noGrp="1" noChangeArrowheads="1"/>
          </p:cNvSpPr>
          <p:nvPr>
            <p:ph type="sldNum" sz="quarter" idx="12"/>
          </p:nvPr>
        </p:nvSpPr>
        <p:spPr>
          <a:ln/>
        </p:spPr>
        <p:txBody>
          <a:bodyPr/>
          <a:lstStyle>
            <a:lvl1pPr>
              <a:defRPr/>
            </a:lvl1pPr>
          </a:lstStyle>
          <a:p>
            <a:pPr>
              <a:defRPr/>
            </a:pPr>
            <a:fld id="{8E898D1E-B9E8-4053-A1DA-A45A6FC299A5}" type="slidenum">
              <a:rPr lang="nl-NL" altLang="nl-NL"/>
              <a:pPr>
                <a:defRPr/>
              </a:pPr>
              <a:t>‹nr.›</a:t>
            </a:fld>
            <a:endParaRPr lang="nl-NL" altLang="nl-NL"/>
          </a:p>
        </p:txBody>
      </p:sp>
    </p:spTree>
    <p:extLst>
      <p:ext uri="{BB962C8B-B14F-4D97-AF65-F5344CB8AC3E}">
        <p14:creationId xmlns:p14="http://schemas.microsoft.com/office/powerpoint/2010/main" val="1594560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B77A474E-2E40-2D5D-E6EF-F6165D667A38}"/>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455C9B6C-D6D9-E8F5-96DF-6528AA00BDA7}"/>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A4B300C6-F4A6-537E-656F-5141CCF9C2B4}"/>
              </a:ext>
            </a:extLst>
          </p:cNvPr>
          <p:cNvSpPr>
            <a:spLocks noGrp="1" noChangeArrowheads="1"/>
          </p:cNvSpPr>
          <p:nvPr>
            <p:ph type="sldNum" sz="quarter" idx="12"/>
          </p:nvPr>
        </p:nvSpPr>
        <p:spPr>
          <a:ln/>
        </p:spPr>
        <p:txBody>
          <a:bodyPr/>
          <a:lstStyle>
            <a:lvl1pPr>
              <a:defRPr/>
            </a:lvl1pPr>
          </a:lstStyle>
          <a:p>
            <a:pPr>
              <a:defRPr/>
            </a:pPr>
            <a:fld id="{1CFCEC40-0D83-420B-BC70-A3894C85D65C}" type="slidenum">
              <a:rPr lang="nl-NL" altLang="nl-NL"/>
              <a:pPr>
                <a:defRPr/>
              </a:pPr>
              <a:t>‹nr.›</a:t>
            </a:fld>
            <a:endParaRPr lang="nl-NL" altLang="nl-NL"/>
          </a:p>
        </p:txBody>
      </p:sp>
    </p:spTree>
    <p:extLst>
      <p:ext uri="{BB962C8B-B14F-4D97-AF65-F5344CB8AC3E}">
        <p14:creationId xmlns:p14="http://schemas.microsoft.com/office/powerpoint/2010/main" val="11496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19F4798F-FE26-6CA3-C912-BEC167F1F5C9}"/>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8" name="Rectangle 5">
            <a:extLst>
              <a:ext uri="{FF2B5EF4-FFF2-40B4-BE49-F238E27FC236}">
                <a16:creationId xmlns:a16="http://schemas.microsoft.com/office/drawing/2014/main" id="{0F7A3154-B1AB-413D-66FE-9448CBE0E09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a:extLst>
              <a:ext uri="{FF2B5EF4-FFF2-40B4-BE49-F238E27FC236}">
                <a16:creationId xmlns:a16="http://schemas.microsoft.com/office/drawing/2014/main" id="{5E1667A6-9055-12AE-69D5-2959CF82DB93}"/>
              </a:ext>
            </a:extLst>
          </p:cNvPr>
          <p:cNvSpPr>
            <a:spLocks noGrp="1" noChangeArrowheads="1"/>
          </p:cNvSpPr>
          <p:nvPr>
            <p:ph type="sldNum" sz="quarter" idx="12"/>
          </p:nvPr>
        </p:nvSpPr>
        <p:spPr>
          <a:ln/>
        </p:spPr>
        <p:txBody>
          <a:bodyPr/>
          <a:lstStyle>
            <a:lvl1pPr>
              <a:defRPr/>
            </a:lvl1pPr>
          </a:lstStyle>
          <a:p>
            <a:pPr>
              <a:defRPr/>
            </a:pPr>
            <a:fld id="{D72CD7B1-0666-4823-B8C6-AAF310B3E6F6}" type="slidenum">
              <a:rPr lang="nl-NL" altLang="nl-NL"/>
              <a:pPr>
                <a:defRPr/>
              </a:pPr>
              <a:t>‹nr.›</a:t>
            </a:fld>
            <a:endParaRPr lang="nl-NL" altLang="nl-NL"/>
          </a:p>
        </p:txBody>
      </p:sp>
    </p:spTree>
    <p:extLst>
      <p:ext uri="{BB962C8B-B14F-4D97-AF65-F5344CB8AC3E}">
        <p14:creationId xmlns:p14="http://schemas.microsoft.com/office/powerpoint/2010/main" val="322219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544416BA-8EEE-07F8-4E14-F166C87F1ED6}"/>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4" name="Rectangle 5">
            <a:extLst>
              <a:ext uri="{FF2B5EF4-FFF2-40B4-BE49-F238E27FC236}">
                <a16:creationId xmlns:a16="http://schemas.microsoft.com/office/drawing/2014/main" id="{6D084B67-BFE0-8373-4FA8-787F29ADC9A8}"/>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a:extLst>
              <a:ext uri="{FF2B5EF4-FFF2-40B4-BE49-F238E27FC236}">
                <a16:creationId xmlns:a16="http://schemas.microsoft.com/office/drawing/2014/main" id="{51B980B2-27F7-BA4D-A7A8-826C7F18CD48}"/>
              </a:ext>
            </a:extLst>
          </p:cNvPr>
          <p:cNvSpPr>
            <a:spLocks noGrp="1" noChangeArrowheads="1"/>
          </p:cNvSpPr>
          <p:nvPr>
            <p:ph type="sldNum" sz="quarter" idx="12"/>
          </p:nvPr>
        </p:nvSpPr>
        <p:spPr>
          <a:ln/>
        </p:spPr>
        <p:txBody>
          <a:bodyPr/>
          <a:lstStyle>
            <a:lvl1pPr>
              <a:defRPr/>
            </a:lvl1pPr>
          </a:lstStyle>
          <a:p>
            <a:pPr>
              <a:defRPr/>
            </a:pPr>
            <a:fld id="{58CA9BD0-34FC-4726-9B98-EA0A0EFD48AF}" type="slidenum">
              <a:rPr lang="nl-NL" altLang="nl-NL"/>
              <a:pPr>
                <a:defRPr/>
              </a:pPr>
              <a:t>‹nr.›</a:t>
            </a:fld>
            <a:endParaRPr lang="nl-NL" altLang="nl-NL"/>
          </a:p>
        </p:txBody>
      </p:sp>
    </p:spTree>
    <p:extLst>
      <p:ext uri="{BB962C8B-B14F-4D97-AF65-F5344CB8AC3E}">
        <p14:creationId xmlns:p14="http://schemas.microsoft.com/office/powerpoint/2010/main" val="257320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8C99F7-57FF-808C-4923-9E5E59CF7A57}"/>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3" name="Rectangle 5">
            <a:extLst>
              <a:ext uri="{FF2B5EF4-FFF2-40B4-BE49-F238E27FC236}">
                <a16:creationId xmlns:a16="http://schemas.microsoft.com/office/drawing/2014/main" id="{74FCAE11-46E7-076A-53E9-F87C99335B07}"/>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a:extLst>
              <a:ext uri="{FF2B5EF4-FFF2-40B4-BE49-F238E27FC236}">
                <a16:creationId xmlns:a16="http://schemas.microsoft.com/office/drawing/2014/main" id="{061E0723-4B7B-1542-2DC5-8EE298432085}"/>
              </a:ext>
            </a:extLst>
          </p:cNvPr>
          <p:cNvSpPr>
            <a:spLocks noGrp="1" noChangeArrowheads="1"/>
          </p:cNvSpPr>
          <p:nvPr>
            <p:ph type="sldNum" sz="quarter" idx="12"/>
          </p:nvPr>
        </p:nvSpPr>
        <p:spPr>
          <a:ln/>
        </p:spPr>
        <p:txBody>
          <a:bodyPr/>
          <a:lstStyle>
            <a:lvl1pPr>
              <a:defRPr/>
            </a:lvl1pPr>
          </a:lstStyle>
          <a:p>
            <a:pPr>
              <a:defRPr/>
            </a:pPr>
            <a:fld id="{C5F781E9-43BF-4B2D-9A82-5F00544F109D}" type="slidenum">
              <a:rPr lang="nl-NL" altLang="nl-NL"/>
              <a:pPr>
                <a:defRPr/>
              </a:pPr>
              <a:t>‹nr.›</a:t>
            </a:fld>
            <a:endParaRPr lang="nl-NL" altLang="nl-NL"/>
          </a:p>
        </p:txBody>
      </p:sp>
    </p:spTree>
    <p:extLst>
      <p:ext uri="{BB962C8B-B14F-4D97-AF65-F5344CB8AC3E}">
        <p14:creationId xmlns:p14="http://schemas.microsoft.com/office/powerpoint/2010/main" val="104966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DFAA1EC9-F96E-5543-8340-397B5519C4D3}"/>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C1B77075-315E-646F-BAEF-8900E5980CF9}"/>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939CA6B6-2116-B440-B375-29F9A74C3154}"/>
              </a:ext>
            </a:extLst>
          </p:cNvPr>
          <p:cNvSpPr>
            <a:spLocks noGrp="1" noChangeArrowheads="1"/>
          </p:cNvSpPr>
          <p:nvPr>
            <p:ph type="sldNum" sz="quarter" idx="12"/>
          </p:nvPr>
        </p:nvSpPr>
        <p:spPr>
          <a:ln/>
        </p:spPr>
        <p:txBody>
          <a:bodyPr/>
          <a:lstStyle>
            <a:lvl1pPr>
              <a:defRPr/>
            </a:lvl1pPr>
          </a:lstStyle>
          <a:p>
            <a:pPr>
              <a:defRPr/>
            </a:pPr>
            <a:fld id="{3CAAE42A-0628-4A85-8A90-D1DBAC3DB122}" type="slidenum">
              <a:rPr lang="nl-NL" altLang="nl-NL"/>
              <a:pPr>
                <a:defRPr/>
              </a:pPr>
              <a:t>‹nr.›</a:t>
            </a:fld>
            <a:endParaRPr lang="nl-NL" altLang="nl-NL"/>
          </a:p>
        </p:txBody>
      </p:sp>
    </p:spTree>
    <p:extLst>
      <p:ext uri="{BB962C8B-B14F-4D97-AF65-F5344CB8AC3E}">
        <p14:creationId xmlns:p14="http://schemas.microsoft.com/office/powerpoint/2010/main" val="282415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8CC7C276-4327-1700-751F-1E9C6DE16C97}"/>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8A0A9F22-B664-233F-FBCC-2E1E144E8ED4}"/>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9FE0DA10-BB2F-74E6-82D6-8C93AD8664E0}"/>
              </a:ext>
            </a:extLst>
          </p:cNvPr>
          <p:cNvSpPr>
            <a:spLocks noGrp="1" noChangeArrowheads="1"/>
          </p:cNvSpPr>
          <p:nvPr>
            <p:ph type="sldNum" sz="quarter" idx="12"/>
          </p:nvPr>
        </p:nvSpPr>
        <p:spPr>
          <a:ln/>
        </p:spPr>
        <p:txBody>
          <a:bodyPr/>
          <a:lstStyle>
            <a:lvl1pPr>
              <a:defRPr/>
            </a:lvl1pPr>
          </a:lstStyle>
          <a:p>
            <a:pPr>
              <a:defRPr/>
            </a:pPr>
            <a:fld id="{E27FD39E-0226-4B7F-B01C-6A9D940C651A}" type="slidenum">
              <a:rPr lang="nl-NL" altLang="nl-NL"/>
              <a:pPr>
                <a:defRPr/>
              </a:pPr>
              <a:t>‹nr.›</a:t>
            </a:fld>
            <a:endParaRPr lang="nl-NL" altLang="nl-NL"/>
          </a:p>
        </p:txBody>
      </p:sp>
    </p:spTree>
    <p:extLst>
      <p:ext uri="{BB962C8B-B14F-4D97-AF65-F5344CB8AC3E}">
        <p14:creationId xmlns:p14="http://schemas.microsoft.com/office/powerpoint/2010/main" val="281210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8079CF2-5A34-C41C-77C6-233742883DA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F9BB55F6-7F49-17CE-613B-2E1A49326D0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9E06AA79-6FAC-DAAE-A347-1433217A92F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nl-NL" altLang="nl-NL"/>
          </a:p>
        </p:txBody>
      </p:sp>
      <p:sp>
        <p:nvSpPr>
          <p:cNvPr id="1029" name="Rectangle 5">
            <a:extLst>
              <a:ext uri="{FF2B5EF4-FFF2-40B4-BE49-F238E27FC236}">
                <a16:creationId xmlns:a16="http://schemas.microsoft.com/office/drawing/2014/main" id="{33B02BDA-AA7D-FA46-138C-7503F4AB7FF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nl-NL" altLang="nl-NL"/>
          </a:p>
        </p:txBody>
      </p:sp>
      <p:sp>
        <p:nvSpPr>
          <p:cNvPr id="1030" name="Rectangle 6">
            <a:extLst>
              <a:ext uri="{FF2B5EF4-FFF2-40B4-BE49-F238E27FC236}">
                <a16:creationId xmlns:a16="http://schemas.microsoft.com/office/drawing/2014/main" id="{2F4E7FAA-C341-DB54-9532-0415D738C38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D891768-D46B-4A5C-9669-5A4008499835}"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LK82rjh8E80" TargetMode="External"/><Relationship Id="rId2" Type="http://schemas.openxmlformats.org/officeDocument/2006/relationships/hyperlink" Target="https://www.youtube.com/watch?v=LMlXhJevCV0&amp;t=289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epEdRTGIHXM" TargetMode="External"/><Relationship Id="rId2" Type="http://schemas.openxmlformats.org/officeDocument/2006/relationships/hyperlink" Target="../../../Klas7/Scheikunde_7/Scheikunde_klas_7D_Aster/01_Proef_03_video_Vlam_in_de_pan_deel_1_vullen_met_zonnebloemolie.mp4" TargetMode="External"/><Relationship Id="rId1" Type="http://schemas.openxmlformats.org/officeDocument/2006/relationships/slideLayout" Target="../slideLayouts/slideLayout7.xml"/><Relationship Id="rId4" Type="http://schemas.openxmlformats.org/officeDocument/2006/relationships/hyperlink" Target="https://youtu.be/5WPImQUw4u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PD1R3knJU2w"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youtube.com/shorts/Qkgt47ptKsw" TargetMode="External"/><Relationship Id="rId7" Type="http://schemas.openxmlformats.org/officeDocument/2006/relationships/image" Target="../media/image27.jpeg"/><Relationship Id="rId2" Type="http://schemas.openxmlformats.org/officeDocument/2006/relationships/hyperlink" Target="Videos_WK_Culemborg/0104_Wk1_Dag4_Proef6_Blikje_Gasexplosieproef_video.mp4" TargetMode="Externa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hyperlink" Target="https://youtu.be/6XCZhgowsVI" TargetMode="External"/><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v5-lya4USEQ" TargetMode="External"/><Relationship Id="rId2" Type="http://schemas.openxmlformats.org/officeDocument/2006/relationships/hyperlink" Target="https://www.youtube.com/results?search_query=aardgas+explosie" TargetMode="Externa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hyperlink" Target="https://www.youtube.com/watch?v=AJ1S1_W6K8Q"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svSUAwq0uM" TargetMode="External"/><Relationship Id="rId2" Type="http://schemas.openxmlformats.org/officeDocument/2006/relationships/hyperlink" Target="https://www.youtube.com/watch?v=6Fv69ildQlc"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Lu4dVHfKQr8" TargetMode="External"/><Relationship Id="rId2" Type="http://schemas.openxmlformats.org/officeDocument/2006/relationships/hyperlink" Target="https://www.youtube.com/watch?v=mI9YLy2HrzU&amp;t=34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LMlXhJevCV0&amp;t=215s" TargetMode="External"/><Relationship Id="rId2" Type="http://schemas.openxmlformats.org/officeDocument/2006/relationships/hyperlink" Target="https://youtu.be/WISeMZxw2i0" TargetMode="External"/><Relationship Id="rId1" Type="http://schemas.openxmlformats.org/officeDocument/2006/relationships/slideLayout" Target="../slideLayouts/slideLayout2.xml"/><Relationship Id="rId4" Type="http://schemas.openxmlformats.org/officeDocument/2006/relationships/hyperlink" Target="https://www.youtube.com/watch?v=LK82rjh8E8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a:extLst>
              <a:ext uri="{FF2B5EF4-FFF2-40B4-BE49-F238E27FC236}">
                <a16:creationId xmlns:a16="http://schemas.microsoft.com/office/drawing/2014/main" id="{143FC89E-4EDC-E7DE-CEE0-0600E719F475}"/>
              </a:ext>
            </a:extLst>
          </p:cNvPr>
          <p:cNvSpPr txBox="1">
            <a:spLocks noChangeArrowheads="1"/>
          </p:cNvSpPr>
          <p:nvPr/>
        </p:nvSpPr>
        <p:spPr bwMode="auto">
          <a:xfrm>
            <a:off x="250825" y="1484313"/>
            <a:ext cx="90011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nl-NL" altLang="nl-NL" sz="4800" b="1" dirty="0">
                <a:solidFill>
                  <a:schemeClr val="hlink"/>
                </a:solidFill>
              </a:rPr>
              <a:t>SCHEIKUNDE KLAS 7</a:t>
            </a:r>
          </a:p>
          <a:p>
            <a:pPr algn="ctr">
              <a:spcBef>
                <a:spcPct val="50000"/>
              </a:spcBef>
              <a:buFontTx/>
              <a:buNone/>
            </a:pPr>
            <a:endParaRPr lang="nl-NL" altLang="nl-NL" sz="4800" b="1" dirty="0">
              <a:solidFill>
                <a:schemeClr val="hlink"/>
              </a:solidFill>
            </a:endParaRPr>
          </a:p>
          <a:p>
            <a:pPr algn="ctr">
              <a:spcBef>
                <a:spcPct val="50000"/>
              </a:spcBef>
              <a:buFontTx/>
              <a:buNone/>
            </a:pPr>
            <a:r>
              <a:rPr lang="nl-NL" altLang="nl-NL" sz="4800" b="1" dirty="0">
                <a:solidFill>
                  <a:schemeClr val="hlink"/>
                </a:solidFill>
              </a:rPr>
              <a:t>Week 1</a:t>
            </a:r>
          </a:p>
          <a:p>
            <a:pPr algn="ctr">
              <a:spcBef>
                <a:spcPct val="50000"/>
              </a:spcBef>
              <a:buFontTx/>
              <a:buNone/>
            </a:pPr>
            <a:r>
              <a:rPr lang="nl-NL" altLang="nl-NL" sz="4800" b="1" dirty="0">
                <a:solidFill>
                  <a:schemeClr val="hlink"/>
                </a:solidFill>
              </a:rPr>
              <a:t>(Versie 20240402)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kstvak 1">
            <a:extLst>
              <a:ext uri="{FF2B5EF4-FFF2-40B4-BE49-F238E27FC236}">
                <a16:creationId xmlns:a16="http://schemas.microsoft.com/office/drawing/2014/main" id="{ACD18F34-96A8-2C73-AC0B-5219311CA6F4}"/>
              </a:ext>
            </a:extLst>
          </p:cNvPr>
          <p:cNvSpPr txBox="1">
            <a:spLocks noChangeArrowheads="1"/>
          </p:cNvSpPr>
          <p:nvPr/>
        </p:nvSpPr>
        <p:spPr bwMode="auto">
          <a:xfrm>
            <a:off x="107950" y="476250"/>
            <a:ext cx="8928100"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4400" b="1">
                <a:solidFill>
                  <a:schemeClr val="bg1"/>
                </a:solidFill>
              </a:rPr>
              <a:t>Ja, ik  weet  waar ik van af stam</a:t>
            </a:r>
          </a:p>
          <a:p>
            <a:pPr>
              <a:spcBef>
                <a:spcPct val="0"/>
              </a:spcBef>
              <a:buFontTx/>
              <a:buNone/>
            </a:pPr>
            <a:r>
              <a:rPr lang="nl-NL" altLang="nl-NL" sz="4400" b="1">
                <a:solidFill>
                  <a:schemeClr val="bg1"/>
                </a:solidFill>
              </a:rPr>
              <a:t>Onverzadigd gelijk de vlam</a:t>
            </a:r>
          </a:p>
          <a:p>
            <a:pPr>
              <a:spcBef>
                <a:spcPct val="0"/>
              </a:spcBef>
              <a:buFontTx/>
              <a:buNone/>
            </a:pPr>
            <a:r>
              <a:rPr lang="nl-NL" altLang="nl-NL" sz="4400" b="1">
                <a:solidFill>
                  <a:schemeClr val="bg1"/>
                </a:solidFill>
              </a:rPr>
              <a:t>Gloei ik en veteer ik mij</a:t>
            </a:r>
          </a:p>
          <a:p>
            <a:pPr>
              <a:spcBef>
                <a:spcPct val="0"/>
              </a:spcBef>
              <a:buFontTx/>
              <a:buNone/>
            </a:pPr>
            <a:r>
              <a:rPr lang="nl-NL" altLang="nl-NL" sz="4400" b="1">
                <a:solidFill>
                  <a:schemeClr val="bg1"/>
                </a:solidFill>
              </a:rPr>
              <a:t>Licht wordt alles wat ik vast pak</a:t>
            </a:r>
          </a:p>
          <a:p>
            <a:pPr>
              <a:spcBef>
                <a:spcPct val="0"/>
              </a:spcBef>
              <a:buFontTx/>
              <a:buNone/>
            </a:pPr>
            <a:r>
              <a:rPr lang="nl-NL" altLang="nl-NL" sz="4400" b="1">
                <a:solidFill>
                  <a:schemeClr val="bg1"/>
                </a:solidFill>
              </a:rPr>
              <a:t>Koolstof alles wat ik achterlaat</a:t>
            </a:r>
          </a:p>
          <a:p>
            <a:pPr>
              <a:spcBef>
                <a:spcPct val="0"/>
              </a:spcBef>
              <a:buFontTx/>
              <a:buNone/>
            </a:pPr>
            <a:r>
              <a:rPr lang="nl-NL" altLang="nl-NL" sz="4400" b="1">
                <a:solidFill>
                  <a:schemeClr val="bg1"/>
                </a:solidFill>
              </a:rPr>
              <a:t>Vlam ben ik met zekerheid</a:t>
            </a:r>
          </a:p>
          <a:p>
            <a:pPr>
              <a:spcBef>
                <a:spcPct val="0"/>
              </a:spcBef>
              <a:buFontTx/>
              <a:buNone/>
            </a:pPr>
            <a:endParaRPr lang="nl-NL" altLang="nl-NL" sz="1800" b="1">
              <a:solidFill>
                <a:schemeClr val="bg1"/>
              </a:solidFill>
            </a:endParaRPr>
          </a:p>
          <a:p>
            <a:pPr>
              <a:spcBef>
                <a:spcPct val="0"/>
              </a:spcBef>
              <a:buFontTx/>
              <a:buNone/>
            </a:pPr>
            <a:endParaRPr lang="nl-NL" altLang="nl-NL" sz="1800" b="1">
              <a:solidFill>
                <a:schemeClr val="bg1"/>
              </a:solidFill>
            </a:endParaRPr>
          </a:p>
        </p:txBody>
      </p:sp>
      <p:pic>
        <p:nvPicPr>
          <p:cNvPr id="11267" name="Picture 4" descr="ster_vuur">
            <a:extLst>
              <a:ext uri="{FF2B5EF4-FFF2-40B4-BE49-F238E27FC236}">
                <a16:creationId xmlns:a16="http://schemas.microsoft.com/office/drawing/2014/main" id="{3B9458A7-3302-0558-21D2-9D8DDBBFA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237288"/>
            <a:ext cx="538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ter_vuur">
            <a:extLst>
              <a:ext uri="{FF2B5EF4-FFF2-40B4-BE49-F238E27FC236}">
                <a16:creationId xmlns:a16="http://schemas.microsoft.com/office/drawing/2014/main" id="{5005D327-A7D9-F1A9-9913-47C18EAE6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Proef_1a_tekening">
            <a:extLst>
              <a:ext uri="{FF2B5EF4-FFF2-40B4-BE49-F238E27FC236}">
                <a16:creationId xmlns:a16="http://schemas.microsoft.com/office/drawing/2014/main" id="{B5F1F9E3-5161-9874-60DD-235CE16C7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350" y="6237288"/>
            <a:ext cx="6397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roef_1a_tekening">
            <a:extLst>
              <a:ext uri="{FF2B5EF4-FFF2-40B4-BE49-F238E27FC236}">
                <a16:creationId xmlns:a16="http://schemas.microsoft.com/office/drawing/2014/main" id="{4E2716B8-8CEF-651D-77F4-6CAD4BD4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55118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oef_01">
            <a:extLst>
              <a:ext uri="{FF2B5EF4-FFF2-40B4-BE49-F238E27FC236}">
                <a16:creationId xmlns:a16="http://schemas.microsoft.com/office/drawing/2014/main" id="{11FB5AFF-FF55-F45F-3A6F-00A46751A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488" y="-11113"/>
            <a:ext cx="3484562"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kstvak 1">
            <a:extLst>
              <a:ext uri="{FF2B5EF4-FFF2-40B4-BE49-F238E27FC236}">
                <a16:creationId xmlns:a16="http://schemas.microsoft.com/office/drawing/2014/main" id="{8553A795-F001-6EC5-830A-56BB3366269D}"/>
              </a:ext>
            </a:extLst>
          </p:cNvPr>
          <p:cNvSpPr txBox="1">
            <a:spLocks noChangeArrowheads="1"/>
          </p:cNvSpPr>
          <p:nvPr/>
        </p:nvSpPr>
        <p:spPr bwMode="auto">
          <a:xfrm>
            <a:off x="33338" y="3862388"/>
            <a:ext cx="2679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3600" b="1">
                <a:solidFill>
                  <a:schemeClr val="bg1"/>
                </a:solidFill>
              </a:rPr>
              <a:t>Proef 1</a:t>
            </a:r>
          </a:p>
        </p:txBody>
      </p:sp>
      <p:sp>
        <p:nvSpPr>
          <p:cNvPr id="13317" name="Tekstvak 2">
            <a:extLst>
              <a:ext uri="{FF2B5EF4-FFF2-40B4-BE49-F238E27FC236}">
                <a16:creationId xmlns:a16="http://schemas.microsoft.com/office/drawing/2014/main" id="{F3590F43-51B4-5B7D-A530-4614A11010EC}"/>
              </a:ext>
            </a:extLst>
          </p:cNvPr>
          <p:cNvSpPr txBox="1">
            <a:spLocks noChangeArrowheads="1"/>
          </p:cNvSpPr>
          <p:nvPr/>
        </p:nvSpPr>
        <p:spPr bwMode="auto">
          <a:xfrm>
            <a:off x="5981700" y="5229225"/>
            <a:ext cx="2879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3600" b="1">
                <a:solidFill>
                  <a:schemeClr val="bg1"/>
                </a:solidFill>
              </a:rPr>
              <a:t>Proef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roef_01">
            <a:extLst>
              <a:ext uri="{FF2B5EF4-FFF2-40B4-BE49-F238E27FC236}">
                <a16:creationId xmlns:a16="http://schemas.microsoft.com/office/drawing/2014/main" id="{690B4597-8ECA-7462-3CC1-5778EE60C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42888"/>
            <a:ext cx="4887913"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kstvak 1">
            <a:extLst>
              <a:ext uri="{FF2B5EF4-FFF2-40B4-BE49-F238E27FC236}">
                <a16:creationId xmlns:a16="http://schemas.microsoft.com/office/drawing/2014/main" id="{11E9FF22-7275-A806-1BDF-454301BA09EF}"/>
              </a:ext>
            </a:extLst>
          </p:cNvPr>
          <p:cNvSpPr txBox="1">
            <a:spLocks noChangeArrowheads="1"/>
          </p:cNvSpPr>
          <p:nvPr/>
        </p:nvSpPr>
        <p:spPr bwMode="auto">
          <a:xfrm>
            <a:off x="0" y="115888"/>
            <a:ext cx="9036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000" b="1">
                <a:solidFill>
                  <a:schemeClr val="bg1"/>
                </a:solidFill>
              </a:rPr>
              <a:t>                                                   Inleiding</a:t>
            </a:r>
          </a:p>
          <a:p>
            <a:pPr>
              <a:spcBef>
                <a:spcPct val="0"/>
              </a:spcBef>
              <a:buFontTx/>
              <a:buNone/>
            </a:pPr>
            <a:endParaRPr lang="nl-NL" altLang="nl-NL" sz="2000" b="1">
              <a:solidFill>
                <a:schemeClr val="bg1"/>
              </a:solidFill>
            </a:endParaRPr>
          </a:p>
          <a:p>
            <a:pPr>
              <a:spcBef>
                <a:spcPct val="0"/>
              </a:spcBef>
              <a:buFontTx/>
              <a:buNone/>
            </a:pPr>
            <a:r>
              <a:rPr lang="nl-NL" altLang="nl-NL" sz="2000" i="1">
                <a:solidFill>
                  <a:schemeClr val="bg1"/>
                </a:solidFill>
              </a:rPr>
              <a:t>► </a:t>
            </a:r>
            <a:r>
              <a:rPr lang="nl-NL" altLang="nl-NL" sz="2000" b="1" i="1">
                <a:solidFill>
                  <a:schemeClr val="bg1"/>
                </a:solidFill>
              </a:rPr>
              <a:t>Scheikunde is de wetenschap die zich bezig houdt met veranderingen van stoffen.</a:t>
            </a:r>
            <a:r>
              <a:rPr lang="nl-NL" altLang="nl-NL" sz="2000" i="1">
                <a:solidFill>
                  <a:schemeClr val="bg1"/>
                </a:solidFill>
              </a:rPr>
              <a:t> ◄</a:t>
            </a:r>
            <a:endParaRPr lang="nl-NL" altLang="nl-NL" sz="2000">
              <a:solidFill>
                <a:schemeClr val="bg1"/>
              </a:solidFill>
            </a:endParaRPr>
          </a:p>
          <a:p>
            <a:pPr>
              <a:spcBef>
                <a:spcPct val="0"/>
              </a:spcBef>
              <a:buFontTx/>
              <a:buNone/>
            </a:pPr>
            <a:r>
              <a:rPr lang="nl-NL" altLang="nl-NL" sz="2000" i="1">
                <a:solidFill>
                  <a:schemeClr val="bg1"/>
                </a:solidFill>
              </a:rPr>
              <a:t>(Met “stoffen” bedoelen we alles wat we met de hand kunnen aanraken en wat gewicht heeft. )</a:t>
            </a:r>
            <a:endParaRPr lang="nl-NL" altLang="nl-NL" sz="2000">
              <a:solidFill>
                <a:schemeClr val="bg1"/>
              </a:solidFill>
            </a:endParaRPr>
          </a:p>
          <a:p>
            <a:pPr>
              <a:spcBef>
                <a:spcPct val="0"/>
              </a:spcBef>
              <a:buFontTx/>
              <a:buNone/>
            </a:pPr>
            <a:r>
              <a:rPr lang="nl-NL" altLang="nl-NL" sz="2000" i="1">
                <a:solidFill>
                  <a:schemeClr val="bg1"/>
                </a:solidFill>
              </a:rPr>
              <a:t> </a:t>
            </a:r>
            <a:endParaRPr lang="nl-NL" altLang="nl-NL" sz="2000" b="1">
              <a:solidFill>
                <a:schemeClr val="bg1"/>
              </a:solidFill>
            </a:endParaRPr>
          </a:p>
          <a:p>
            <a:pPr>
              <a:spcBef>
                <a:spcPct val="0"/>
              </a:spcBef>
              <a:buFontTx/>
              <a:buNone/>
            </a:pPr>
            <a:r>
              <a:rPr lang="nl-NL" altLang="nl-NL" sz="2000" i="1">
                <a:solidFill>
                  <a:schemeClr val="bg1"/>
                </a:solidFill>
              </a:rPr>
              <a:t>Door op stoffen in te werken, ondergaan zij een verandering.</a:t>
            </a:r>
            <a:endParaRPr lang="nl-NL" altLang="nl-NL" sz="2000" b="1">
              <a:solidFill>
                <a:schemeClr val="bg1"/>
              </a:solidFill>
            </a:endParaRPr>
          </a:p>
          <a:p>
            <a:pPr>
              <a:spcBef>
                <a:spcPct val="0"/>
              </a:spcBef>
              <a:buFontTx/>
              <a:buNone/>
            </a:pPr>
            <a:r>
              <a:rPr lang="nl-NL" altLang="nl-NL" sz="2000" i="1">
                <a:solidFill>
                  <a:schemeClr val="bg1"/>
                </a:solidFill>
              </a:rPr>
              <a:t>Toch zijn niet alle veranderingen scheikundig. Druk ik op een voetbal, dan verandert deze van vorm. Maar laat ik los, dan herstelt de oude vorm. Dat is een </a:t>
            </a:r>
            <a:r>
              <a:rPr lang="nl-NL" altLang="nl-NL" sz="2000" b="1" i="1">
                <a:solidFill>
                  <a:schemeClr val="bg1"/>
                </a:solidFill>
              </a:rPr>
              <a:t>natuurkundige</a:t>
            </a:r>
            <a:r>
              <a:rPr lang="nl-NL" altLang="nl-NL" sz="2000" i="1">
                <a:solidFill>
                  <a:schemeClr val="bg1"/>
                </a:solidFill>
              </a:rPr>
              <a:t> verandering.</a:t>
            </a:r>
            <a:endParaRPr lang="nl-NL" altLang="nl-NL" sz="2000" b="1">
              <a:solidFill>
                <a:schemeClr val="bg1"/>
              </a:solidFill>
            </a:endParaRPr>
          </a:p>
          <a:p>
            <a:pPr>
              <a:spcBef>
                <a:spcPct val="0"/>
              </a:spcBef>
              <a:buFontTx/>
              <a:buNone/>
            </a:pPr>
            <a:r>
              <a:rPr lang="nl-NL" altLang="nl-NL" sz="2000" i="1">
                <a:solidFill>
                  <a:schemeClr val="bg1"/>
                </a:solidFill>
              </a:rPr>
              <a:t>Verbrand ik hout, dan kan ik van de as en de rook nooit meer dat hout maken. </a:t>
            </a:r>
            <a:endParaRPr lang="nl-NL" altLang="nl-NL" sz="2000" b="1">
              <a:solidFill>
                <a:schemeClr val="bg1"/>
              </a:solidFill>
            </a:endParaRPr>
          </a:p>
          <a:p>
            <a:pPr>
              <a:spcBef>
                <a:spcPct val="0"/>
              </a:spcBef>
              <a:buFontTx/>
              <a:buNone/>
            </a:pPr>
            <a:r>
              <a:rPr lang="nl-NL" altLang="nl-NL" sz="2000" i="1">
                <a:solidFill>
                  <a:schemeClr val="bg1"/>
                </a:solidFill>
              </a:rPr>
              <a:t>Scheikundige veranderingen zijn dus altijd </a:t>
            </a:r>
            <a:r>
              <a:rPr lang="nl-NL" altLang="nl-NL" sz="2000" b="1" i="1">
                <a:solidFill>
                  <a:schemeClr val="bg1"/>
                </a:solidFill>
              </a:rPr>
              <a:t>blijvend</a:t>
            </a:r>
            <a:r>
              <a:rPr lang="nl-NL" altLang="nl-NL" sz="2000" i="1">
                <a:solidFill>
                  <a:schemeClr val="bg1"/>
                </a:solidFill>
              </a:rPr>
              <a:t> en niet omkeerbaar. (niet omkeer baar = irreversibel)</a:t>
            </a:r>
            <a:endParaRPr lang="nl-NL" altLang="nl-NL" sz="2000" b="1">
              <a:solidFill>
                <a:schemeClr val="bg1"/>
              </a:solidFill>
            </a:endParaRPr>
          </a:p>
          <a:p>
            <a:pPr>
              <a:spcBef>
                <a:spcPct val="0"/>
              </a:spcBef>
              <a:buFontTx/>
              <a:buNone/>
            </a:pPr>
            <a:r>
              <a:rPr lang="nl-NL" altLang="nl-NL" sz="2000" i="1">
                <a:solidFill>
                  <a:schemeClr val="bg1"/>
                </a:solidFill>
              </a:rPr>
              <a:t> </a:t>
            </a:r>
            <a:endParaRPr lang="nl-NL" altLang="nl-NL" sz="2000" b="1">
              <a:solidFill>
                <a:schemeClr val="bg1"/>
              </a:solidFill>
            </a:endParaRPr>
          </a:p>
          <a:p>
            <a:pPr>
              <a:spcBef>
                <a:spcPct val="0"/>
              </a:spcBef>
              <a:buFontTx/>
              <a:buNone/>
            </a:pPr>
            <a:r>
              <a:rPr lang="nl-NL" altLang="nl-NL" sz="2000" i="1">
                <a:solidFill>
                  <a:schemeClr val="bg1"/>
                </a:solidFill>
              </a:rPr>
              <a:t>Voor veel stof-veranderingen heeft men vuur nodig. In chemische fabrieken rookt, walmt, sist en borrelt het. Vuur is een belangrijke chemische kracht. Daarom gaan wij ons eerst in het vuur verdiepen!</a:t>
            </a:r>
          </a:p>
          <a:p>
            <a:pPr>
              <a:spcBef>
                <a:spcPct val="0"/>
              </a:spcBef>
              <a:buFontTx/>
              <a:buNone/>
            </a:pPr>
            <a:r>
              <a:rPr lang="nl-NL" altLang="nl-NL" sz="2000" b="1" i="1">
                <a:solidFill>
                  <a:schemeClr val="bg1"/>
                </a:solidFill>
              </a:rPr>
              <a:t>                 </a:t>
            </a:r>
          </a:p>
          <a:p>
            <a:pPr>
              <a:spcBef>
                <a:spcPct val="0"/>
              </a:spcBef>
              <a:buFontTx/>
              <a:buNone/>
            </a:pPr>
            <a:r>
              <a:rPr lang="nl-NL" altLang="nl-NL" sz="2000" b="1">
                <a:solidFill>
                  <a:schemeClr val="bg1"/>
                </a:solidFill>
              </a:rPr>
              <a:t>                                                        0-0-0-0-0</a:t>
            </a:r>
          </a:p>
          <a:p>
            <a:pPr>
              <a:spcBef>
                <a:spcPct val="0"/>
              </a:spcBef>
              <a:buFontTx/>
              <a:buNone/>
            </a:pPr>
            <a:r>
              <a:rPr lang="nl-NL" altLang="nl-NL" sz="2000" i="1">
                <a:solidFill>
                  <a:schemeClr val="bg1"/>
                </a:solidFill>
              </a:rPr>
              <a:t> </a:t>
            </a:r>
            <a:endParaRPr lang="nl-NL" altLang="nl-NL" sz="2000" b="1">
              <a:solidFill>
                <a:schemeClr val="bg1"/>
              </a:solidFill>
            </a:endParaRPr>
          </a:p>
        </p:txBody>
      </p:sp>
      <p:pic>
        <p:nvPicPr>
          <p:cNvPr id="15363" name="Afbeelding 2">
            <a:extLst>
              <a:ext uri="{FF2B5EF4-FFF2-40B4-BE49-F238E27FC236}">
                <a16:creationId xmlns:a16="http://schemas.microsoft.com/office/drawing/2014/main" id="{D200860B-3630-7DB4-E6DB-C3B245C0B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813" y="6243638"/>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2">
            <a:extLst>
              <a:ext uri="{FF2B5EF4-FFF2-40B4-BE49-F238E27FC236}">
                <a16:creationId xmlns:a16="http://schemas.microsoft.com/office/drawing/2014/main" id="{363F95E3-2731-C427-DD84-DB8A920EB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23813"/>
            <a:ext cx="49911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SCHEIK701">
            <a:extLst>
              <a:ext uri="{FF2B5EF4-FFF2-40B4-BE49-F238E27FC236}">
                <a16:creationId xmlns:a16="http://schemas.microsoft.com/office/drawing/2014/main" id="{E13CCE43-D190-52A2-3988-B79E538F9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6421438"/>
            <a:ext cx="720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kstvak 1">
            <a:extLst>
              <a:ext uri="{FF2B5EF4-FFF2-40B4-BE49-F238E27FC236}">
                <a16:creationId xmlns:a16="http://schemas.microsoft.com/office/drawing/2014/main" id="{3DB9311E-8008-C988-69F8-79FE35AAE7C2}"/>
              </a:ext>
            </a:extLst>
          </p:cNvPr>
          <p:cNvSpPr txBox="1">
            <a:spLocks noChangeArrowheads="1"/>
          </p:cNvSpPr>
          <p:nvPr/>
        </p:nvSpPr>
        <p:spPr bwMode="auto">
          <a:xfrm>
            <a:off x="4763" y="188913"/>
            <a:ext cx="87852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000" b="1">
                <a:solidFill>
                  <a:schemeClr val="bg1"/>
                </a:solidFill>
              </a:rPr>
              <a:t>Alternatief voor proef 2 met gele-, of witte fosfor</a:t>
            </a:r>
          </a:p>
          <a:p>
            <a:pPr>
              <a:spcBef>
                <a:spcPct val="0"/>
              </a:spcBef>
              <a:buFontTx/>
              <a:buNone/>
            </a:pPr>
            <a:endParaRPr lang="nl-NL" altLang="nl-NL" sz="2000" b="1">
              <a:solidFill>
                <a:schemeClr val="bg1"/>
              </a:solidFill>
            </a:endParaRPr>
          </a:p>
          <a:p>
            <a:pPr>
              <a:spcBef>
                <a:spcPct val="0"/>
              </a:spcBef>
              <a:buFontTx/>
              <a:buNone/>
            </a:pPr>
            <a:r>
              <a:rPr lang="nl-NL" altLang="nl-NL" sz="2000">
                <a:solidFill>
                  <a:schemeClr val="bg1"/>
                </a:solidFill>
              </a:rPr>
              <a:t>Als je niet over gele fosfor kunt beschikken, of je vindt het te gevaarlijk, dan kun je ook heel goed een Youtube filmpje laten zien.</a:t>
            </a:r>
          </a:p>
          <a:p>
            <a:pPr>
              <a:spcBef>
                <a:spcPct val="0"/>
              </a:spcBef>
              <a:buFontTx/>
              <a:buNone/>
            </a:pPr>
            <a:r>
              <a:rPr lang="nl-NL" altLang="nl-NL" sz="2000">
                <a:solidFill>
                  <a:schemeClr val="bg1"/>
                </a:solidFill>
              </a:rPr>
              <a:t>Bekijk het wel eerst zorgvuldig eerst een paar keer zelf, zodat je weet wat je aan de leerlingen er over wilt vertellen.</a:t>
            </a:r>
          </a:p>
          <a:p>
            <a:pPr>
              <a:spcBef>
                <a:spcPct val="0"/>
              </a:spcBef>
              <a:buFontTx/>
              <a:buNone/>
            </a:pPr>
            <a:r>
              <a:rPr lang="nl-NL" altLang="nl-NL" sz="2000">
                <a:solidFill>
                  <a:schemeClr val="bg1"/>
                </a:solidFill>
              </a:rPr>
              <a:t>Het gebruik van gele fosfor in oorlogshandelingen (fosforbommen) lijkt voor een 7</a:t>
            </a:r>
            <a:r>
              <a:rPr lang="nl-NL" altLang="nl-NL" sz="2000" baseline="30000">
                <a:solidFill>
                  <a:schemeClr val="bg1"/>
                </a:solidFill>
              </a:rPr>
              <a:t>e</a:t>
            </a:r>
            <a:r>
              <a:rPr lang="nl-NL" altLang="nl-NL" sz="2000">
                <a:solidFill>
                  <a:schemeClr val="bg1"/>
                </a:solidFill>
              </a:rPr>
              <a:t> klas wat ongepast, resp. te vroeg. Laten we het wereldbeeld van de 7</a:t>
            </a:r>
            <a:r>
              <a:rPr lang="nl-NL" altLang="nl-NL" sz="2000" baseline="30000">
                <a:solidFill>
                  <a:schemeClr val="bg1"/>
                </a:solidFill>
              </a:rPr>
              <a:t>e</a:t>
            </a:r>
            <a:r>
              <a:rPr lang="nl-NL" altLang="nl-NL" sz="2000">
                <a:solidFill>
                  <a:schemeClr val="bg1"/>
                </a:solidFill>
              </a:rPr>
              <a:t> klasser geen schade toebrengen.</a:t>
            </a:r>
          </a:p>
          <a:p>
            <a:pPr>
              <a:spcBef>
                <a:spcPct val="0"/>
              </a:spcBef>
              <a:buFontTx/>
              <a:buNone/>
            </a:pPr>
            <a:r>
              <a:rPr lang="nl-NL" altLang="nl-NL" sz="2000">
                <a:solidFill>
                  <a:schemeClr val="bg1"/>
                </a:solidFill>
              </a:rPr>
              <a:t>Waar het filmpje overgaat tot het reageren van gele fosfor op rauw varkensvlees is misschien een goed moment om te stoppen.</a:t>
            </a:r>
          </a:p>
          <a:p>
            <a:pPr>
              <a:spcBef>
                <a:spcPct val="0"/>
              </a:spcBef>
              <a:buFontTx/>
              <a:buNone/>
            </a:pPr>
            <a:r>
              <a:rPr lang="nl-NL" altLang="nl-NL" sz="2000">
                <a:solidFill>
                  <a:schemeClr val="bg1"/>
                </a:solidFill>
              </a:rPr>
              <a:t>Klik op de volgende links:</a:t>
            </a:r>
          </a:p>
          <a:p>
            <a:pPr>
              <a:spcBef>
                <a:spcPct val="0"/>
              </a:spcBef>
              <a:buFontTx/>
              <a:buNone/>
            </a:pPr>
            <a:endParaRPr lang="nl-NL" altLang="nl-NL" sz="2000" b="1">
              <a:solidFill>
                <a:schemeClr val="bg1"/>
              </a:solidFill>
            </a:endParaRPr>
          </a:p>
          <a:p>
            <a:pPr>
              <a:spcBef>
                <a:spcPct val="0"/>
              </a:spcBef>
              <a:buFontTx/>
              <a:buNone/>
            </a:pPr>
            <a:r>
              <a:rPr lang="nl-NL" altLang="nl-NL" sz="2000" b="1">
                <a:solidFill>
                  <a:schemeClr val="bg1"/>
                </a:solidFill>
                <a:hlinkClick r:id="rId2"/>
              </a:rPr>
              <a:t>https://www.youtube.com/watch?v=LMlXhJevCV0&amp;t=289s</a:t>
            </a:r>
            <a:r>
              <a:rPr lang="nl-NL" altLang="nl-NL" sz="2000" b="1">
                <a:solidFill>
                  <a:schemeClr val="bg1"/>
                </a:solidFill>
              </a:rPr>
              <a:t> </a:t>
            </a:r>
          </a:p>
          <a:p>
            <a:pPr>
              <a:spcBef>
                <a:spcPct val="0"/>
              </a:spcBef>
              <a:buFontTx/>
              <a:buNone/>
            </a:pPr>
            <a:endParaRPr lang="nl-NL" altLang="nl-NL" sz="2000" b="1">
              <a:solidFill>
                <a:schemeClr val="bg1"/>
              </a:solidFill>
            </a:endParaRPr>
          </a:p>
          <a:p>
            <a:pPr>
              <a:spcBef>
                <a:spcPct val="0"/>
              </a:spcBef>
              <a:buFontTx/>
              <a:buNone/>
            </a:pPr>
            <a:r>
              <a:rPr lang="nl-NL" altLang="nl-NL" sz="2000" b="1">
                <a:solidFill>
                  <a:schemeClr val="bg1"/>
                </a:solidFill>
                <a:hlinkClick r:id="rId3"/>
              </a:rPr>
              <a:t>https://www.youtube.com/watch?v=LK82rjh8E80</a:t>
            </a:r>
            <a:r>
              <a:rPr lang="nl-NL" altLang="nl-NL" sz="2000" b="1">
                <a:solidFill>
                  <a:schemeClr val="bg1"/>
                </a:solidFill>
              </a:rPr>
              <a:t> </a:t>
            </a:r>
          </a:p>
          <a:p>
            <a:pPr>
              <a:spcBef>
                <a:spcPct val="0"/>
              </a:spcBef>
              <a:buFontTx/>
              <a:buNone/>
            </a:pPr>
            <a:endParaRPr lang="nl-NL" altLang="nl-NL" sz="2000" b="1">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SCHEIK701">
            <a:extLst>
              <a:ext uri="{FF2B5EF4-FFF2-40B4-BE49-F238E27FC236}">
                <a16:creationId xmlns:a16="http://schemas.microsoft.com/office/drawing/2014/main" id="{D68AAC94-3575-C128-1B5A-2B1F4888F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857250"/>
            <a:ext cx="9001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Scheik7_VlamInDeSoeplepel">
            <a:extLst>
              <a:ext uri="{FF2B5EF4-FFF2-40B4-BE49-F238E27FC236}">
                <a16:creationId xmlns:a16="http://schemas.microsoft.com/office/drawing/2014/main" id="{1F71DC6B-8052-C876-C79A-E8D3025BB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650" y="6094413"/>
            <a:ext cx="30638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kstvak 1">
            <a:extLst>
              <a:ext uri="{FF2B5EF4-FFF2-40B4-BE49-F238E27FC236}">
                <a16:creationId xmlns:a16="http://schemas.microsoft.com/office/drawing/2014/main" id="{AF0BB430-F7E2-053A-3E2C-34B4251F7C9D}"/>
              </a:ext>
            </a:extLst>
          </p:cNvPr>
          <p:cNvSpPr txBox="1">
            <a:spLocks noChangeArrowheads="1"/>
          </p:cNvSpPr>
          <p:nvPr/>
        </p:nvSpPr>
        <p:spPr bwMode="auto">
          <a:xfrm>
            <a:off x="539750" y="6296025"/>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Proef 3, “Vlam in de pan”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cheik7_VlamInDeSoeplepel">
            <a:extLst>
              <a:ext uri="{FF2B5EF4-FFF2-40B4-BE49-F238E27FC236}">
                <a16:creationId xmlns:a16="http://schemas.microsoft.com/office/drawing/2014/main" id="{7FE64DBD-36D4-AF8C-CEBA-18E2220A9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kstvak 1">
            <a:extLst>
              <a:ext uri="{FF2B5EF4-FFF2-40B4-BE49-F238E27FC236}">
                <a16:creationId xmlns:a16="http://schemas.microsoft.com/office/drawing/2014/main" id="{24327DCF-480C-8A95-E0C7-6BEE6A7C0A92}"/>
              </a:ext>
            </a:extLst>
          </p:cNvPr>
          <p:cNvSpPr txBox="1">
            <a:spLocks noChangeArrowheads="1"/>
          </p:cNvSpPr>
          <p:nvPr/>
        </p:nvSpPr>
        <p:spPr bwMode="auto">
          <a:xfrm>
            <a:off x="0" y="115888"/>
            <a:ext cx="9144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b="1">
                <a:solidFill>
                  <a:schemeClr val="bg1"/>
                </a:solidFill>
              </a:rPr>
              <a:t>Proef 4       “Vlam in de pan”</a:t>
            </a:r>
          </a:p>
          <a:p>
            <a:pPr>
              <a:spcBef>
                <a:spcPct val="0"/>
              </a:spcBef>
              <a:buFontTx/>
              <a:buNone/>
            </a:pPr>
            <a:endParaRPr lang="nl-NL" altLang="nl-NL" sz="2400" b="1">
              <a:solidFill>
                <a:schemeClr val="bg1"/>
              </a:solidFill>
            </a:endParaRPr>
          </a:p>
          <a:p>
            <a:pPr>
              <a:spcBef>
                <a:spcPct val="0"/>
              </a:spcBef>
              <a:buFontTx/>
              <a:buNone/>
            </a:pPr>
            <a:r>
              <a:rPr lang="nl-NL" altLang="nl-NL" sz="2400" b="1" u="sng">
                <a:solidFill>
                  <a:schemeClr val="bg1"/>
                </a:solidFill>
              </a:rPr>
              <a:t>Benodigdheden:</a:t>
            </a:r>
          </a:p>
          <a:p>
            <a:pPr>
              <a:spcBef>
                <a:spcPct val="0"/>
              </a:spcBef>
              <a:buFontTx/>
              <a:buNone/>
            </a:pPr>
            <a:r>
              <a:rPr lang="nl-NL" altLang="nl-NL" sz="2400">
                <a:solidFill>
                  <a:schemeClr val="bg1"/>
                </a:solidFill>
              </a:rPr>
              <a:t>---  gasbrander</a:t>
            </a:r>
          </a:p>
          <a:p>
            <a:pPr>
              <a:spcBef>
                <a:spcPct val="0"/>
              </a:spcBef>
              <a:buFontTx/>
              <a:buNone/>
            </a:pPr>
            <a:r>
              <a:rPr lang="nl-NL" altLang="nl-NL" sz="2400">
                <a:solidFill>
                  <a:schemeClr val="bg1"/>
                </a:solidFill>
              </a:rPr>
              <a:t>---  statief met klemmen</a:t>
            </a:r>
          </a:p>
          <a:p>
            <a:pPr>
              <a:spcBef>
                <a:spcPct val="0"/>
              </a:spcBef>
              <a:buFontTx/>
              <a:buNone/>
            </a:pPr>
            <a:r>
              <a:rPr lang="nl-NL" altLang="nl-NL" sz="2400">
                <a:solidFill>
                  <a:schemeClr val="bg1"/>
                </a:solidFill>
              </a:rPr>
              <a:t>---  aansteker of lange lucifers</a:t>
            </a:r>
          </a:p>
          <a:p>
            <a:pPr>
              <a:spcBef>
                <a:spcPct val="0"/>
              </a:spcBef>
              <a:buFontTx/>
              <a:buNone/>
            </a:pPr>
            <a:r>
              <a:rPr lang="nl-NL" altLang="nl-NL" sz="2400">
                <a:solidFill>
                  <a:schemeClr val="bg1"/>
                </a:solidFill>
              </a:rPr>
              <a:t>---  frituurolie (zonnebloemolie)</a:t>
            </a:r>
          </a:p>
          <a:p>
            <a:pPr>
              <a:spcBef>
                <a:spcPct val="0"/>
              </a:spcBef>
              <a:buFontTx/>
              <a:buNone/>
            </a:pPr>
            <a:r>
              <a:rPr lang="nl-NL" altLang="nl-NL" sz="2400">
                <a:solidFill>
                  <a:schemeClr val="bg1"/>
                </a:solidFill>
              </a:rPr>
              <a:t>---  oude soeplepel ( Die stelt de “frituurpan” voor)</a:t>
            </a:r>
          </a:p>
          <a:p>
            <a:pPr>
              <a:spcBef>
                <a:spcPct val="0"/>
              </a:spcBef>
              <a:buFontTx/>
              <a:buNone/>
            </a:pPr>
            <a:r>
              <a:rPr lang="nl-NL" altLang="nl-NL" sz="2400">
                <a:solidFill>
                  <a:schemeClr val="bg1"/>
                </a:solidFill>
              </a:rPr>
              <a:t>---  dekseltje </a:t>
            </a:r>
          </a:p>
          <a:p>
            <a:pPr>
              <a:spcBef>
                <a:spcPct val="0"/>
              </a:spcBef>
              <a:buFontTx/>
              <a:buNone/>
            </a:pPr>
            <a:r>
              <a:rPr lang="nl-NL" altLang="nl-NL" sz="2400">
                <a:solidFill>
                  <a:schemeClr val="bg1"/>
                </a:solidFill>
              </a:rPr>
              <a:t>---  plantenspuit</a:t>
            </a:r>
          </a:p>
          <a:p>
            <a:pPr>
              <a:spcBef>
                <a:spcPct val="0"/>
              </a:spcBef>
              <a:buFontTx/>
              <a:buNone/>
            </a:pPr>
            <a:endParaRPr lang="nl-NL" altLang="nl-NL" sz="2400">
              <a:solidFill>
                <a:schemeClr val="bg1"/>
              </a:solidFill>
            </a:endParaRPr>
          </a:p>
          <a:p>
            <a:pPr>
              <a:spcBef>
                <a:spcPct val="0"/>
              </a:spcBef>
              <a:buFontTx/>
              <a:buNone/>
            </a:pPr>
            <a:r>
              <a:rPr lang="nl-NL" altLang="nl-NL" sz="2400" b="1" u="sng">
                <a:solidFill>
                  <a:schemeClr val="bg1"/>
                </a:solidFill>
              </a:rPr>
              <a:t>Waarneming:</a:t>
            </a:r>
          </a:p>
          <a:p>
            <a:pPr>
              <a:spcBef>
                <a:spcPct val="0"/>
              </a:spcBef>
              <a:buFontTx/>
              <a:buNone/>
            </a:pPr>
            <a:r>
              <a:rPr lang="nl-NL" altLang="nl-NL" sz="2400" b="1">
                <a:solidFill>
                  <a:schemeClr val="bg1"/>
                </a:solidFill>
              </a:rPr>
              <a:t>Je eigen verhaal, zoals jij het waargenomen hebt.</a:t>
            </a:r>
          </a:p>
          <a:p>
            <a:pPr>
              <a:spcBef>
                <a:spcPct val="0"/>
              </a:spcBef>
              <a:buFontTx/>
              <a:buNone/>
            </a:pPr>
            <a:r>
              <a:rPr lang="nl-NL" altLang="nl-NL" sz="2400">
                <a:solidFill>
                  <a:schemeClr val="bg1"/>
                </a:solidFill>
              </a:rPr>
              <a:t>Schrijf hier je eigen waarneming in goede, duidelijke zinnen, alsof je het uitlegt aan iemand die er niet bij was.</a:t>
            </a:r>
          </a:p>
          <a:p>
            <a:pPr>
              <a:spcBef>
                <a:spcPct val="0"/>
              </a:spcBef>
              <a:buFontTx/>
              <a:buNone/>
            </a:pPr>
            <a:r>
              <a:rPr lang="nl-NL" altLang="nl-NL" sz="2400">
                <a:solidFill>
                  <a:schemeClr val="bg1"/>
                </a:solidFill>
              </a:rPr>
              <a:t>(Schrijf er vooral bij, dat oververhitte olie vanzelf in de brand vliegt, zondat dat je het aansteekt!)</a:t>
            </a:r>
          </a:p>
          <a:p>
            <a:pPr>
              <a:spcBef>
                <a:spcPct val="0"/>
              </a:spcBef>
              <a:buFontTx/>
              <a:buNone/>
            </a:pPr>
            <a:endParaRPr lang="nl-NL" altLang="nl-NL" sz="1800">
              <a:solidFill>
                <a:schemeClr val="bg1"/>
              </a:solidFill>
            </a:endParaRPr>
          </a:p>
          <a:p>
            <a:pPr>
              <a:spcBef>
                <a:spcPct val="0"/>
              </a:spcBef>
              <a:buFontTx/>
              <a:buNone/>
            </a:pPr>
            <a:endParaRPr lang="nl-NL" altLang="nl-NL" sz="1800" b="1">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B156F9B4-662F-4B3E-D180-98BE7C125EBC}"/>
              </a:ext>
            </a:extLst>
          </p:cNvPr>
          <p:cNvSpPr>
            <a:spLocks noGrp="1" noChangeArrowheads="1"/>
          </p:cNvSpPr>
          <p:nvPr>
            <p:ph type="ctrTitle"/>
          </p:nvPr>
        </p:nvSpPr>
        <p:spPr>
          <a:xfrm>
            <a:off x="611188" y="0"/>
            <a:ext cx="7772400" cy="1470025"/>
          </a:xfrm>
        </p:spPr>
        <p:txBody>
          <a:bodyPr anchor="ctr"/>
          <a:lstStyle/>
          <a:p>
            <a:pPr eaLnBrk="1" hangingPunct="1"/>
            <a:r>
              <a:rPr lang="nl-NL" altLang="nl-NL" sz="4400" b="1">
                <a:solidFill>
                  <a:schemeClr val="hlink"/>
                </a:solidFill>
              </a:rPr>
              <a:t>SCHEIKUNDE KLAS 7</a:t>
            </a:r>
            <a:br>
              <a:rPr lang="nl-NL" altLang="nl-NL" sz="4400" b="1">
                <a:solidFill>
                  <a:schemeClr val="hlink"/>
                </a:solidFill>
              </a:rPr>
            </a:br>
            <a:r>
              <a:rPr lang="nl-NL" altLang="nl-NL" sz="2400" b="1">
                <a:solidFill>
                  <a:schemeClr val="hlink"/>
                </a:solidFill>
              </a:rPr>
              <a:t>waar gaat het over?</a:t>
            </a:r>
            <a:br>
              <a:rPr lang="nl-NL" altLang="nl-NL" sz="2400" b="1">
                <a:solidFill>
                  <a:schemeClr val="hlink"/>
                </a:solidFill>
              </a:rPr>
            </a:br>
            <a:r>
              <a:rPr lang="nl-NL" altLang="nl-NL" sz="2400" b="1">
                <a:solidFill>
                  <a:schemeClr val="hlink"/>
                </a:solidFill>
              </a:rPr>
              <a:t>Indeling volgens de middeleeuwse alchemisten</a:t>
            </a:r>
          </a:p>
        </p:txBody>
      </p:sp>
      <p:sp>
        <p:nvSpPr>
          <p:cNvPr id="3075" name="Rectangle 6">
            <a:extLst>
              <a:ext uri="{FF2B5EF4-FFF2-40B4-BE49-F238E27FC236}">
                <a16:creationId xmlns:a16="http://schemas.microsoft.com/office/drawing/2014/main" id="{20A5C842-1EB8-0CAE-0DAD-D696D30F03F9}"/>
              </a:ext>
            </a:extLst>
          </p:cNvPr>
          <p:cNvSpPr>
            <a:spLocks noGrp="1" noChangeArrowheads="1"/>
          </p:cNvSpPr>
          <p:nvPr>
            <p:ph type="subTitle" idx="1"/>
          </p:nvPr>
        </p:nvSpPr>
        <p:spPr>
          <a:xfrm>
            <a:off x="0" y="1844675"/>
            <a:ext cx="9144000" cy="5013325"/>
          </a:xfrm>
        </p:spPr>
        <p:txBody>
          <a:bodyPr/>
          <a:lstStyle/>
          <a:p>
            <a:pPr algn="l" eaLnBrk="1" hangingPunct="1">
              <a:lnSpc>
                <a:spcPct val="80000"/>
              </a:lnSpc>
            </a:pPr>
            <a:r>
              <a:rPr lang="nl-NL" altLang="nl-NL" b="1">
                <a:solidFill>
                  <a:srgbClr val="B4B4FE"/>
                </a:solidFill>
              </a:rPr>
              <a:t>Week 3</a:t>
            </a:r>
          </a:p>
          <a:p>
            <a:pPr algn="l" eaLnBrk="1" hangingPunct="1">
              <a:lnSpc>
                <a:spcPct val="80000"/>
              </a:lnSpc>
            </a:pPr>
            <a:r>
              <a:rPr lang="nl-NL" altLang="nl-NL" sz="2800" b="1">
                <a:solidFill>
                  <a:srgbClr val="B4B4FE"/>
                </a:solidFill>
              </a:rPr>
              <a:t>SAL</a:t>
            </a:r>
            <a:r>
              <a:rPr lang="nl-NL" altLang="nl-NL" sz="3200" b="1">
                <a:solidFill>
                  <a:srgbClr val="B4B4FE"/>
                </a:solidFill>
              </a:rPr>
              <a:t>			= zout, staat symbool voor alle 			koude processen van zout- 				en kristalvorming</a:t>
            </a:r>
          </a:p>
          <a:p>
            <a:pPr algn="l" eaLnBrk="1" hangingPunct="1">
              <a:lnSpc>
                <a:spcPct val="80000"/>
              </a:lnSpc>
            </a:pPr>
            <a:r>
              <a:rPr lang="nl-NL" altLang="nl-NL" b="1">
                <a:solidFill>
                  <a:schemeClr val="accent1"/>
                </a:solidFill>
              </a:rPr>
              <a:t>Week 2</a:t>
            </a:r>
          </a:p>
          <a:p>
            <a:pPr algn="l" eaLnBrk="1" hangingPunct="1">
              <a:lnSpc>
                <a:spcPct val="80000"/>
              </a:lnSpc>
            </a:pPr>
            <a:r>
              <a:rPr lang="nl-NL" altLang="nl-NL" sz="2800" b="1">
                <a:solidFill>
                  <a:schemeClr val="accent1"/>
                </a:solidFill>
              </a:rPr>
              <a:t>MERKUR		= “kwikzilver” staat symbool voor  				vloeistofprocessen die sal en 				sulphur verbinden</a:t>
            </a:r>
          </a:p>
          <a:p>
            <a:pPr algn="l" eaLnBrk="1" hangingPunct="1">
              <a:lnSpc>
                <a:spcPct val="80000"/>
              </a:lnSpc>
            </a:pPr>
            <a:r>
              <a:rPr lang="nl-NL" altLang="nl-NL" b="1">
                <a:solidFill>
                  <a:srgbClr val="FF0000"/>
                </a:solidFill>
              </a:rPr>
              <a:t>Week 1</a:t>
            </a:r>
          </a:p>
          <a:p>
            <a:pPr algn="l" eaLnBrk="1" hangingPunct="1">
              <a:lnSpc>
                <a:spcPct val="80000"/>
              </a:lnSpc>
            </a:pPr>
            <a:r>
              <a:rPr lang="nl-NL" altLang="nl-NL" sz="2800" b="1">
                <a:solidFill>
                  <a:srgbClr val="FF0000"/>
                </a:solidFill>
              </a:rPr>
              <a:t>SULPHUR		= zwavel, staat voor alle 					warmte-processen, ook vuur</a:t>
            </a:r>
          </a:p>
          <a:p>
            <a:pPr algn="l" eaLnBrk="1" hangingPunct="1">
              <a:lnSpc>
                <a:spcPct val="80000"/>
              </a:lnSpc>
            </a:pPr>
            <a:endParaRPr lang="nl-NL" altLang="nl-NL" sz="2800" b="1">
              <a:solidFill>
                <a:srgbClr val="FF0000"/>
              </a:solidFill>
            </a:endParaRPr>
          </a:p>
        </p:txBody>
      </p:sp>
      <p:pic>
        <p:nvPicPr>
          <p:cNvPr id="3076" name="Picture 6">
            <a:extLst>
              <a:ext uri="{FF2B5EF4-FFF2-40B4-BE49-F238E27FC236}">
                <a16:creationId xmlns:a16="http://schemas.microsoft.com/office/drawing/2014/main" id="{CA111578-0CAE-D830-1F3B-25586E5F5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688" y="6092825"/>
            <a:ext cx="3413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5A7796C-D1C3-C7E2-357F-E218BCE949EF}"/>
              </a:ext>
            </a:extLst>
          </p:cNvPr>
          <p:cNvSpPr txBox="1"/>
          <p:nvPr/>
        </p:nvSpPr>
        <p:spPr>
          <a:xfrm>
            <a:off x="382588" y="1676400"/>
            <a:ext cx="8569325" cy="3046988"/>
          </a:xfrm>
          <a:prstGeom prst="rect">
            <a:avLst/>
          </a:prstGeom>
          <a:noFill/>
        </p:spPr>
        <p:txBody>
          <a:bodyPr>
            <a:spAutoFit/>
          </a:bodyPr>
          <a:lstStyle/>
          <a:p>
            <a:pPr>
              <a:defRPr/>
            </a:pPr>
            <a:r>
              <a:rPr lang="nl-NL" sz="2400" b="1" dirty="0">
                <a:solidFill>
                  <a:schemeClr val="bg1"/>
                </a:solidFill>
              </a:rPr>
              <a:t>Deel 1: het aansteken van de zonnebloemolie</a:t>
            </a:r>
          </a:p>
          <a:p>
            <a:pPr>
              <a:defRPr/>
            </a:pPr>
            <a:endParaRPr lang="nl-NL" sz="2400" dirty="0">
              <a:hlinkClick r:id="rId2" action="ppaction://hlinkfile"/>
            </a:endParaRPr>
          </a:p>
          <a:p>
            <a:pPr>
              <a:defRPr/>
            </a:pPr>
            <a:r>
              <a:rPr lang="nl-NL" sz="2400" b="1" dirty="0">
                <a:solidFill>
                  <a:srgbClr val="00B050"/>
                </a:solidFill>
                <a:hlinkClick r:id="rId3"/>
              </a:rPr>
              <a:t>https://youtu.be/epEdRTGIHXM</a:t>
            </a:r>
            <a:r>
              <a:rPr lang="nl-NL" sz="2400" b="1" dirty="0">
                <a:solidFill>
                  <a:srgbClr val="00B050"/>
                </a:solidFill>
              </a:rPr>
              <a:t> </a:t>
            </a:r>
          </a:p>
          <a:p>
            <a:pPr>
              <a:defRPr/>
            </a:pPr>
            <a:endParaRPr lang="nl-NL" sz="2400" dirty="0"/>
          </a:p>
          <a:p>
            <a:pPr>
              <a:defRPr/>
            </a:pPr>
            <a:r>
              <a:rPr lang="nl-NL" sz="2400" b="1" dirty="0">
                <a:solidFill>
                  <a:schemeClr val="bg1">
                    <a:lumMod val="95000"/>
                  </a:schemeClr>
                </a:solidFill>
              </a:rPr>
              <a:t>Deel 2:  de olie ontbrandt vanzelf </a:t>
            </a:r>
            <a:r>
              <a:rPr lang="nl-NL" sz="2400" b="1" dirty="0" err="1">
                <a:solidFill>
                  <a:schemeClr val="bg1">
                    <a:lumMod val="95000"/>
                  </a:schemeClr>
                </a:solidFill>
              </a:rPr>
              <a:t>èn</a:t>
            </a:r>
            <a:r>
              <a:rPr lang="nl-NL" sz="2400" b="1" dirty="0">
                <a:solidFill>
                  <a:schemeClr val="bg1">
                    <a:lumMod val="95000"/>
                  </a:schemeClr>
                </a:solidFill>
              </a:rPr>
              <a:t> een vergeefse bluspoging met de plantenspuit:</a:t>
            </a:r>
          </a:p>
          <a:p>
            <a:pPr>
              <a:defRPr/>
            </a:pPr>
            <a:endParaRPr lang="nl-NL" sz="2400" b="1" dirty="0">
              <a:solidFill>
                <a:schemeClr val="bg1">
                  <a:lumMod val="95000"/>
                </a:schemeClr>
              </a:solidFill>
            </a:endParaRPr>
          </a:p>
          <a:p>
            <a:pPr>
              <a:defRPr/>
            </a:pPr>
            <a:r>
              <a:rPr lang="nl-NL" sz="2400" b="1" dirty="0">
                <a:solidFill>
                  <a:schemeClr val="bg1">
                    <a:lumMod val="95000"/>
                  </a:schemeClr>
                </a:solidFill>
                <a:hlinkClick r:id="rId4"/>
              </a:rPr>
              <a:t>https://youtu.be/5WPImQUw4uI</a:t>
            </a:r>
            <a:r>
              <a:rPr lang="nl-NL" sz="2400" b="1" dirty="0">
                <a:solidFill>
                  <a:schemeClr val="bg1">
                    <a:lumMod val="95000"/>
                  </a:schemeClr>
                </a:solidFill>
              </a:rPr>
              <a:t> </a:t>
            </a:r>
          </a:p>
        </p:txBody>
      </p:sp>
      <p:sp>
        <p:nvSpPr>
          <p:cNvPr id="21507" name="Tekstvak 2">
            <a:extLst>
              <a:ext uri="{FF2B5EF4-FFF2-40B4-BE49-F238E27FC236}">
                <a16:creationId xmlns:a16="http://schemas.microsoft.com/office/drawing/2014/main" id="{207B82A9-966A-EAC5-28DC-B91793ACD9F1}"/>
              </a:ext>
            </a:extLst>
          </p:cNvPr>
          <p:cNvSpPr txBox="1">
            <a:spLocks noChangeArrowheads="1"/>
          </p:cNvSpPr>
          <p:nvPr/>
        </p:nvSpPr>
        <p:spPr bwMode="auto">
          <a:xfrm>
            <a:off x="382588" y="476250"/>
            <a:ext cx="82819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2400" b="1" dirty="0">
                <a:solidFill>
                  <a:schemeClr val="bg1"/>
                </a:solidFill>
              </a:rPr>
              <a:t>Hier onder een link naar de video’s van proef 3, </a:t>
            </a:r>
          </a:p>
          <a:p>
            <a:pPr algn="ctr">
              <a:spcBef>
                <a:spcPct val="0"/>
              </a:spcBef>
              <a:buFontTx/>
              <a:buNone/>
            </a:pPr>
            <a:r>
              <a:rPr lang="nl-NL" altLang="nl-NL" sz="2400" b="1" dirty="0">
                <a:solidFill>
                  <a:schemeClr val="bg1"/>
                </a:solidFill>
              </a:rPr>
              <a:t>“Vlam in de pan” (versie 20240321)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kstvak 1">
            <a:extLst>
              <a:ext uri="{FF2B5EF4-FFF2-40B4-BE49-F238E27FC236}">
                <a16:creationId xmlns:a16="http://schemas.microsoft.com/office/drawing/2014/main" id="{8CDF9863-597C-2BFB-2B27-3429E1D8CB3F}"/>
              </a:ext>
            </a:extLst>
          </p:cNvPr>
          <p:cNvSpPr txBox="1">
            <a:spLocks noChangeArrowheads="1"/>
          </p:cNvSpPr>
          <p:nvPr/>
        </p:nvSpPr>
        <p:spPr bwMode="auto">
          <a:xfrm>
            <a:off x="0" y="115888"/>
            <a:ext cx="91440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b="1" u="sng">
                <a:solidFill>
                  <a:schemeClr val="bg1"/>
                </a:solidFill>
              </a:rPr>
              <a:t>Conclusie:</a:t>
            </a:r>
          </a:p>
          <a:p>
            <a:pPr>
              <a:spcBef>
                <a:spcPct val="0"/>
              </a:spcBef>
              <a:buFontTx/>
              <a:buNone/>
            </a:pPr>
            <a:endParaRPr lang="nl-NL" altLang="nl-NL" sz="2400" b="1">
              <a:solidFill>
                <a:schemeClr val="bg1"/>
              </a:solidFill>
            </a:endParaRPr>
          </a:p>
          <a:p>
            <a:pPr>
              <a:spcBef>
                <a:spcPct val="0"/>
              </a:spcBef>
              <a:buFontTx/>
              <a:buNone/>
            </a:pPr>
            <a:r>
              <a:rPr lang="nl-NL" altLang="nl-NL" sz="2400" b="1">
                <a:solidFill>
                  <a:schemeClr val="bg1"/>
                </a:solidFill>
              </a:rPr>
              <a:t>Wat moet je wèl doen en wat niet?  (do’s and don’ts)</a:t>
            </a:r>
          </a:p>
          <a:p>
            <a:pPr>
              <a:spcBef>
                <a:spcPct val="0"/>
              </a:spcBef>
              <a:buFontTx/>
              <a:buNone/>
            </a:pPr>
            <a:r>
              <a:rPr lang="nl-NL" altLang="nl-NL" sz="2400" b="1">
                <a:solidFill>
                  <a:schemeClr val="bg1"/>
                </a:solidFill>
              </a:rPr>
              <a:t>1</a:t>
            </a:r>
            <a:r>
              <a:rPr lang="nl-NL" altLang="nl-NL" sz="2400" b="1" baseline="30000">
                <a:solidFill>
                  <a:schemeClr val="bg1"/>
                </a:solidFill>
              </a:rPr>
              <a:t>e</a:t>
            </a:r>
            <a:r>
              <a:rPr lang="nl-NL" altLang="nl-NL" sz="2400" b="1">
                <a:solidFill>
                  <a:schemeClr val="bg1"/>
                </a:solidFill>
              </a:rPr>
              <a:t> Wel doen:</a:t>
            </a:r>
          </a:p>
          <a:p>
            <a:pPr>
              <a:spcBef>
                <a:spcPct val="0"/>
              </a:spcBef>
              <a:buFontTx/>
              <a:buNone/>
            </a:pPr>
            <a:r>
              <a:rPr lang="nl-NL" altLang="nl-NL" sz="2400">
                <a:solidFill>
                  <a:schemeClr val="bg1"/>
                </a:solidFill>
              </a:rPr>
              <a:t>--- gas uit (evt. afzuigkap uit)</a:t>
            </a:r>
          </a:p>
          <a:p>
            <a:pPr>
              <a:spcBef>
                <a:spcPct val="0"/>
              </a:spcBef>
              <a:buFontTx/>
              <a:buNone/>
            </a:pPr>
            <a:r>
              <a:rPr lang="nl-NL" altLang="nl-NL" sz="2400">
                <a:solidFill>
                  <a:schemeClr val="bg1"/>
                </a:solidFill>
              </a:rPr>
              <a:t>--- geen paniek!</a:t>
            </a:r>
          </a:p>
          <a:p>
            <a:pPr>
              <a:spcBef>
                <a:spcPct val="0"/>
              </a:spcBef>
              <a:buFontTx/>
              <a:buNone/>
            </a:pPr>
            <a:r>
              <a:rPr lang="nl-NL" altLang="nl-NL" sz="2400">
                <a:solidFill>
                  <a:schemeClr val="bg1"/>
                </a:solidFill>
              </a:rPr>
              <a:t>--- brandblusser gebruiken (indien aanwezig)</a:t>
            </a:r>
          </a:p>
          <a:p>
            <a:pPr>
              <a:spcBef>
                <a:spcPct val="0"/>
              </a:spcBef>
              <a:buFontTx/>
              <a:buNone/>
            </a:pPr>
            <a:r>
              <a:rPr lang="nl-NL" altLang="nl-NL" sz="2400">
                <a:solidFill>
                  <a:schemeClr val="bg1"/>
                </a:solidFill>
              </a:rPr>
              <a:t>--- vuur verstikken met zand (emmer zand in de keuken helpt!)</a:t>
            </a:r>
          </a:p>
          <a:p>
            <a:pPr>
              <a:spcBef>
                <a:spcPct val="0"/>
              </a:spcBef>
              <a:buFontTx/>
              <a:buNone/>
            </a:pPr>
            <a:r>
              <a:rPr lang="nl-NL" altLang="nl-NL" sz="2400">
                <a:solidFill>
                  <a:schemeClr val="bg1"/>
                </a:solidFill>
              </a:rPr>
              <a:t>--- blijf er bij tot het vanzelf uitgaat</a:t>
            </a:r>
          </a:p>
          <a:p>
            <a:pPr>
              <a:spcBef>
                <a:spcPct val="0"/>
              </a:spcBef>
              <a:buFontTx/>
              <a:buNone/>
            </a:pPr>
            <a:r>
              <a:rPr lang="nl-NL" altLang="nl-NL" sz="2400">
                <a:solidFill>
                  <a:schemeClr val="bg1"/>
                </a:solidFill>
              </a:rPr>
              <a:t>--- 112 bellen</a:t>
            </a:r>
          </a:p>
          <a:p>
            <a:pPr>
              <a:spcBef>
                <a:spcPct val="0"/>
              </a:spcBef>
              <a:buFontTx/>
              <a:buNone/>
            </a:pPr>
            <a:endParaRPr lang="nl-NL" altLang="nl-NL" sz="2400">
              <a:solidFill>
                <a:schemeClr val="bg1"/>
              </a:solidFill>
            </a:endParaRPr>
          </a:p>
          <a:p>
            <a:pPr>
              <a:spcBef>
                <a:spcPct val="0"/>
              </a:spcBef>
              <a:buFontTx/>
              <a:buNone/>
            </a:pPr>
            <a:r>
              <a:rPr lang="nl-NL" altLang="nl-NL" sz="2400" b="1">
                <a:solidFill>
                  <a:schemeClr val="bg1"/>
                </a:solidFill>
              </a:rPr>
              <a:t>2</a:t>
            </a:r>
            <a:r>
              <a:rPr lang="nl-NL" altLang="nl-NL" sz="2400" b="1" baseline="30000">
                <a:solidFill>
                  <a:schemeClr val="bg1"/>
                </a:solidFill>
              </a:rPr>
              <a:t>e</a:t>
            </a:r>
            <a:r>
              <a:rPr lang="nl-NL" altLang="nl-NL" sz="2400" b="1">
                <a:solidFill>
                  <a:schemeClr val="bg1"/>
                </a:solidFill>
              </a:rPr>
              <a:t> Niet doen:</a:t>
            </a:r>
          </a:p>
          <a:p>
            <a:pPr>
              <a:spcBef>
                <a:spcPct val="0"/>
              </a:spcBef>
              <a:buFontTx/>
              <a:buNone/>
            </a:pPr>
            <a:r>
              <a:rPr lang="nl-NL" altLang="nl-NL" sz="2400">
                <a:solidFill>
                  <a:schemeClr val="bg1"/>
                </a:solidFill>
              </a:rPr>
              <a:t>--- met water blussen (denk aan onze plantenspuit!)</a:t>
            </a:r>
          </a:p>
          <a:p>
            <a:pPr>
              <a:spcBef>
                <a:spcPct val="0"/>
              </a:spcBef>
              <a:buFontTx/>
              <a:buNone/>
            </a:pPr>
            <a:r>
              <a:rPr lang="nl-NL" altLang="nl-NL" sz="2400">
                <a:solidFill>
                  <a:schemeClr val="bg1"/>
                </a:solidFill>
              </a:rPr>
              <a:t>--- pan naar buiten brengen. </a:t>
            </a:r>
          </a:p>
          <a:p>
            <a:pPr>
              <a:spcBef>
                <a:spcPct val="0"/>
              </a:spcBef>
              <a:buFontTx/>
              <a:buNone/>
            </a:pPr>
            <a:r>
              <a:rPr lang="nl-NL" altLang="nl-NL" sz="2400">
                <a:solidFill>
                  <a:schemeClr val="bg1"/>
                </a:solidFill>
              </a:rPr>
              <a:t>     (Er kan brandende olie over de rand gaan………)</a:t>
            </a:r>
          </a:p>
          <a:p>
            <a:pPr>
              <a:spcBef>
                <a:spcPct val="0"/>
              </a:spcBef>
              <a:buFontTx/>
              <a:buNone/>
            </a:pPr>
            <a:endParaRPr lang="nl-NL" altLang="nl-NL" sz="1800" b="1">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6">
            <a:extLst>
              <a:ext uri="{FF2B5EF4-FFF2-40B4-BE49-F238E27FC236}">
                <a16:creationId xmlns:a16="http://schemas.microsoft.com/office/drawing/2014/main" id="{223644DC-D899-B8AE-F627-F743AE01F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5875"/>
            <a:ext cx="4567237"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Afbeelding 8" descr="Afbeelding met tekst, vuilnis&#10;&#10;Automatisch gegenereerde beschrijving">
            <a:extLst>
              <a:ext uri="{FF2B5EF4-FFF2-40B4-BE49-F238E27FC236}">
                <a16:creationId xmlns:a16="http://schemas.microsoft.com/office/drawing/2014/main" id="{4BB50FAD-CA62-F666-E1C5-B90FEB5C5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133725"/>
            <a:ext cx="494506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Afbeelding 2" descr="Afbeelding met oud, gebied, rommelig, vies&#10;&#10;Automatisch gegenereerde beschrijving">
            <a:extLst>
              <a:ext uri="{FF2B5EF4-FFF2-40B4-BE49-F238E27FC236}">
                <a16:creationId xmlns:a16="http://schemas.microsoft.com/office/drawing/2014/main" id="{377BCEF3-C78B-133A-DBDD-6D2C8E985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8" y="3414713"/>
            <a:ext cx="4608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Afbeelding 4" descr="Afbeelding met buiten&#10;&#10;Automatisch gegenereerde beschrijving">
            <a:extLst>
              <a:ext uri="{FF2B5EF4-FFF2-40B4-BE49-F238E27FC236}">
                <a16:creationId xmlns:a16="http://schemas.microsoft.com/office/drawing/2014/main" id="{85200983-C918-A137-E7D7-6804659A9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48545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Afbeelding 1" descr="Afbeelding met auto, buiten, gebouw, gras&#10;&#10;Automatisch gegenereerde beschrijving">
            <a:extLst>
              <a:ext uri="{FF2B5EF4-FFF2-40B4-BE49-F238E27FC236}">
                <a16:creationId xmlns:a16="http://schemas.microsoft.com/office/drawing/2014/main" id="{8307923F-649B-605F-7DC9-4AAB33F0F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Afbeelding 2" descr="Afbeelding met buiten, auto&#10;&#10;Automatisch gegenereerde beschrijving">
            <a:extLst>
              <a:ext uri="{FF2B5EF4-FFF2-40B4-BE49-F238E27FC236}">
                <a16:creationId xmlns:a16="http://schemas.microsoft.com/office/drawing/2014/main" id="{D5B5C768-811C-72A0-2C3B-20FAAD1AD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15888"/>
            <a:ext cx="470376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Afbeelding 4" descr="Afbeelding met auto, gebouw, buiten, geparkeerd&#10;&#10;Automatisch gegenereerde beschrijving">
            <a:extLst>
              <a:ext uri="{FF2B5EF4-FFF2-40B4-BE49-F238E27FC236}">
                <a16:creationId xmlns:a16="http://schemas.microsoft.com/office/drawing/2014/main" id="{D9082E04-42BC-8DCA-6660-A8FFFFE2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4722813"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Afbeelding 6" descr="Afbeelding met buiten, auto, geparkeerd&#10;&#10;Automatisch gegenereerde beschrijving">
            <a:extLst>
              <a:ext uri="{FF2B5EF4-FFF2-40B4-BE49-F238E27FC236}">
                <a16:creationId xmlns:a16="http://schemas.microsoft.com/office/drawing/2014/main" id="{1A5DAC77-CA15-C5A7-E0E7-6CB2BEB06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889250"/>
            <a:ext cx="52927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Afbeelding 1" descr="Afbeelding met boom, buiten, weg, auto&#10;&#10;Automatisch gegenereerde beschrijving">
            <a:extLst>
              <a:ext uri="{FF2B5EF4-FFF2-40B4-BE49-F238E27FC236}">
                <a16:creationId xmlns:a16="http://schemas.microsoft.com/office/drawing/2014/main" id="{C377BB8E-DF52-8692-8B24-9073F0D2B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roef2_SpiritusInBak2">
            <a:extLst>
              <a:ext uri="{FF2B5EF4-FFF2-40B4-BE49-F238E27FC236}">
                <a16:creationId xmlns:a16="http://schemas.microsoft.com/office/drawing/2014/main" id="{FE85A4EB-5D1F-7C58-F46B-DB96252D3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267" y="0"/>
            <a:ext cx="4712733" cy="353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a:extLst>
              <a:ext uri="{FF2B5EF4-FFF2-40B4-BE49-F238E27FC236}">
                <a16:creationId xmlns:a16="http://schemas.microsoft.com/office/drawing/2014/main" id="{B0027A6B-90A2-DF9A-405F-37618E0AE7EB}"/>
              </a:ext>
            </a:extLst>
          </p:cNvPr>
          <p:cNvSpPr txBox="1">
            <a:spLocks noChangeArrowheads="1"/>
          </p:cNvSpPr>
          <p:nvPr/>
        </p:nvSpPr>
        <p:spPr bwMode="auto">
          <a:xfrm>
            <a:off x="4591314" y="2890391"/>
            <a:ext cx="43926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1400" b="1" dirty="0"/>
              <a:t>Proef 4, “Spiritus in de bak”</a:t>
            </a:r>
            <a:r>
              <a:rPr lang="nl-NL" altLang="nl-NL" sz="1400" b="1" dirty="0">
                <a:solidFill>
                  <a:schemeClr val="bg1"/>
                </a:solidFill>
              </a:rPr>
              <a:t> </a:t>
            </a:r>
            <a:r>
              <a:rPr lang="nl-NL" altLang="nl-NL" sz="1400" b="1" dirty="0"/>
              <a:t>als voorbeeld van een “vloeistof vuur”</a:t>
            </a:r>
          </a:p>
          <a:p>
            <a:pPr eaLnBrk="1" hangingPunct="1">
              <a:spcBef>
                <a:spcPct val="50000"/>
              </a:spcBef>
              <a:buFontTx/>
              <a:buNone/>
            </a:pPr>
            <a:endParaRPr lang="nl-NL" altLang="nl-NL" sz="2400" b="1" dirty="0"/>
          </a:p>
        </p:txBody>
      </p:sp>
      <p:pic>
        <p:nvPicPr>
          <p:cNvPr id="28676" name="Picture 9" descr="Afbeeldingsresultaat voor spiritus">
            <a:extLst>
              <a:ext uri="{FF2B5EF4-FFF2-40B4-BE49-F238E27FC236}">
                <a16:creationId xmlns:a16="http://schemas.microsoft.com/office/drawing/2014/main" id="{B94587AD-66F9-E280-9266-3511A506B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99792" cy="35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79025629-3F5C-565B-88F8-65073A4C1647}"/>
              </a:ext>
            </a:extLst>
          </p:cNvPr>
          <p:cNvPicPr>
            <a:picLocks noChangeAspect="1"/>
          </p:cNvPicPr>
          <p:nvPr/>
        </p:nvPicPr>
        <p:blipFill>
          <a:blip r:embed="rId4"/>
          <a:stretch>
            <a:fillRect/>
          </a:stretch>
        </p:blipFill>
        <p:spPr>
          <a:xfrm>
            <a:off x="-1393" y="3645024"/>
            <a:ext cx="4631527" cy="328974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Proef2_SpiritusInBak2">
            <a:extLst>
              <a:ext uri="{FF2B5EF4-FFF2-40B4-BE49-F238E27FC236}">
                <a16:creationId xmlns:a16="http://schemas.microsoft.com/office/drawing/2014/main" id="{43257CA1-65A1-FF0D-3E6D-138ED03DD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63" y="2565400"/>
            <a:ext cx="3475037"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kstvak 1">
            <a:extLst>
              <a:ext uri="{FF2B5EF4-FFF2-40B4-BE49-F238E27FC236}">
                <a16:creationId xmlns:a16="http://schemas.microsoft.com/office/drawing/2014/main" id="{25AC28A0-CFAD-1207-53A4-A899BC7CDA42}"/>
              </a:ext>
            </a:extLst>
          </p:cNvPr>
          <p:cNvSpPr txBox="1">
            <a:spLocks noChangeArrowheads="1"/>
          </p:cNvSpPr>
          <p:nvPr/>
        </p:nvSpPr>
        <p:spPr bwMode="auto">
          <a:xfrm>
            <a:off x="0" y="-28575"/>
            <a:ext cx="8975725"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b="1" dirty="0">
                <a:solidFill>
                  <a:schemeClr val="bg1"/>
                </a:solidFill>
              </a:rPr>
              <a:t>Proef 4       “Spiritus in de bak”</a:t>
            </a:r>
          </a:p>
          <a:p>
            <a:pPr>
              <a:spcBef>
                <a:spcPct val="0"/>
              </a:spcBef>
              <a:buFontTx/>
              <a:buNone/>
            </a:pPr>
            <a:r>
              <a:rPr lang="nl-NL" altLang="nl-NL" sz="2400" b="1" dirty="0">
                <a:solidFill>
                  <a:schemeClr val="bg1"/>
                </a:solidFill>
              </a:rPr>
              <a:t>Over spiritus:</a:t>
            </a:r>
          </a:p>
          <a:p>
            <a:pPr>
              <a:spcBef>
                <a:spcPct val="0"/>
              </a:spcBef>
              <a:buFontTx/>
              <a:buNone/>
            </a:pPr>
            <a:r>
              <a:rPr lang="nl-NL" altLang="nl-NL" sz="2400" dirty="0">
                <a:solidFill>
                  <a:schemeClr val="bg1"/>
                </a:solidFill>
              </a:rPr>
              <a:t>Spiritus is alcohol, maar “gedenatureerd” d.w.z. het is vervreemd van de natuur, zodat mensen het niet gaan drinken. Daarom is het blauw en het stinkt. Geen aantrekkelijk drankje!</a:t>
            </a:r>
          </a:p>
          <a:p>
            <a:pPr>
              <a:spcBef>
                <a:spcPct val="0"/>
              </a:spcBef>
              <a:buFontTx/>
              <a:buNone/>
            </a:pPr>
            <a:endParaRPr lang="nl-NL" altLang="nl-NL" sz="2400" b="1" dirty="0">
              <a:solidFill>
                <a:schemeClr val="bg1"/>
              </a:solidFill>
            </a:endParaRPr>
          </a:p>
          <a:p>
            <a:pPr>
              <a:spcBef>
                <a:spcPct val="0"/>
              </a:spcBef>
              <a:buFontTx/>
              <a:buNone/>
            </a:pPr>
            <a:r>
              <a:rPr lang="nl-NL" altLang="nl-NL" sz="2400" b="1" u="sng" dirty="0">
                <a:solidFill>
                  <a:schemeClr val="bg1"/>
                </a:solidFill>
              </a:rPr>
              <a:t>Benodigdheden:</a:t>
            </a:r>
          </a:p>
          <a:p>
            <a:pPr>
              <a:spcBef>
                <a:spcPct val="0"/>
              </a:spcBef>
              <a:buFontTx/>
              <a:buNone/>
            </a:pPr>
            <a:r>
              <a:rPr lang="nl-NL" altLang="nl-NL" sz="2400" dirty="0">
                <a:solidFill>
                  <a:schemeClr val="bg1"/>
                </a:solidFill>
              </a:rPr>
              <a:t>***  Bakblik</a:t>
            </a:r>
          </a:p>
          <a:p>
            <a:pPr>
              <a:spcBef>
                <a:spcPct val="0"/>
              </a:spcBef>
              <a:buFontTx/>
              <a:buNone/>
            </a:pPr>
            <a:r>
              <a:rPr lang="nl-NL" altLang="nl-NL" sz="2400" dirty="0">
                <a:solidFill>
                  <a:schemeClr val="bg1"/>
                </a:solidFill>
              </a:rPr>
              <a:t>***  spiritus</a:t>
            </a:r>
          </a:p>
          <a:p>
            <a:pPr>
              <a:spcBef>
                <a:spcPct val="0"/>
              </a:spcBef>
              <a:buFontTx/>
              <a:buNone/>
            </a:pPr>
            <a:r>
              <a:rPr lang="nl-NL" altLang="nl-NL" sz="2400" dirty="0">
                <a:solidFill>
                  <a:schemeClr val="bg1"/>
                </a:solidFill>
              </a:rPr>
              <a:t>***  lucifers</a:t>
            </a:r>
          </a:p>
          <a:p>
            <a:pPr>
              <a:spcBef>
                <a:spcPct val="0"/>
              </a:spcBef>
              <a:buFontTx/>
              <a:buNone/>
            </a:pPr>
            <a:endParaRPr lang="nl-NL" altLang="nl-NL" sz="2400" dirty="0">
              <a:solidFill>
                <a:schemeClr val="bg1"/>
              </a:solidFill>
            </a:endParaRPr>
          </a:p>
          <a:p>
            <a:pPr>
              <a:spcBef>
                <a:spcPct val="0"/>
              </a:spcBef>
              <a:buFontTx/>
              <a:buNone/>
            </a:pPr>
            <a:r>
              <a:rPr lang="nl-NL" altLang="nl-NL" sz="2400" b="1" u="sng" dirty="0">
                <a:solidFill>
                  <a:schemeClr val="bg1"/>
                </a:solidFill>
              </a:rPr>
              <a:t>Waarneming:</a:t>
            </a:r>
          </a:p>
          <a:p>
            <a:pPr>
              <a:spcBef>
                <a:spcPct val="0"/>
              </a:spcBef>
              <a:buFontTx/>
              <a:buNone/>
            </a:pPr>
            <a:r>
              <a:rPr lang="nl-NL" altLang="nl-NL" sz="2400" dirty="0">
                <a:solidFill>
                  <a:schemeClr val="bg1"/>
                </a:solidFill>
              </a:rPr>
              <a:t>Beschrijf je eigen waarneming, zo exact mogelijk, alsof je het zou opschrijven voor iemand die er niet bij was.</a:t>
            </a:r>
          </a:p>
          <a:p>
            <a:pPr>
              <a:spcBef>
                <a:spcPct val="0"/>
              </a:spcBef>
              <a:buFontTx/>
              <a:buNone/>
            </a:pPr>
            <a:endParaRPr lang="nl-NL" altLang="nl-NL" sz="2400" dirty="0">
              <a:solidFill>
                <a:schemeClr val="bg1"/>
              </a:solidFill>
            </a:endParaRPr>
          </a:p>
          <a:p>
            <a:pPr>
              <a:spcBef>
                <a:spcPct val="0"/>
              </a:spcBef>
              <a:buFontTx/>
              <a:buNone/>
            </a:pPr>
            <a:r>
              <a:rPr lang="nl-NL" altLang="nl-NL" sz="2400" dirty="0">
                <a:solidFill>
                  <a:schemeClr val="bg1"/>
                </a:solidFill>
              </a:rPr>
              <a:t>Link naar </a:t>
            </a:r>
            <a:r>
              <a:rPr lang="nl-NL" altLang="nl-NL" sz="2400">
                <a:solidFill>
                  <a:schemeClr val="bg1"/>
                </a:solidFill>
              </a:rPr>
              <a:t>deze proef: </a:t>
            </a:r>
            <a:r>
              <a:rPr lang="nl-NL" altLang="nl-NL" sz="2400">
                <a:solidFill>
                  <a:schemeClr val="bg1"/>
                </a:solidFill>
                <a:hlinkClick r:id="rId3"/>
              </a:rPr>
              <a:t>https://youtu.be/PD1R3knJU2w</a:t>
            </a:r>
            <a:r>
              <a:rPr lang="nl-NL" altLang="nl-NL" sz="2400">
                <a:solidFill>
                  <a:schemeClr val="bg1"/>
                </a:solidFill>
              </a:rPr>
              <a:t> </a:t>
            </a:r>
            <a:endParaRPr lang="nl-NL" altLang="nl-NL" sz="2400" dirty="0">
              <a:solidFill>
                <a:schemeClr val="bg1"/>
              </a:solidFill>
            </a:endParaRPr>
          </a:p>
          <a:p>
            <a:pPr>
              <a:spcBef>
                <a:spcPct val="0"/>
              </a:spcBef>
              <a:buFontTx/>
              <a:buNone/>
            </a:pPr>
            <a:endParaRPr lang="nl-NL" altLang="nl-NL" sz="1800"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hoek 1">
            <a:extLst>
              <a:ext uri="{FF2B5EF4-FFF2-40B4-BE49-F238E27FC236}">
                <a16:creationId xmlns:a16="http://schemas.microsoft.com/office/drawing/2014/main" id="{2F6819C5-17C5-601C-3019-87F44DC08983}"/>
              </a:ext>
            </a:extLst>
          </p:cNvPr>
          <p:cNvSpPr>
            <a:spLocks noChangeArrowheads="1"/>
          </p:cNvSpPr>
          <p:nvPr/>
        </p:nvSpPr>
        <p:spPr bwMode="auto">
          <a:xfrm>
            <a:off x="0" y="115888"/>
            <a:ext cx="925195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3600" b="1" u="sng">
                <a:solidFill>
                  <a:schemeClr val="bg1"/>
                </a:solidFill>
              </a:rPr>
              <a:t>Waarneming:</a:t>
            </a:r>
          </a:p>
          <a:p>
            <a:pPr>
              <a:spcBef>
                <a:spcPct val="0"/>
              </a:spcBef>
              <a:buFontTx/>
              <a:buNone/>
            </a:pPr>
            <a:r>
              <a:rPr lang="nl-NL" altLang="nl-NL" sz="3600">
                <a:solidFill>
                  <a:schemeClr val="bg1"/>
                </a:solidFill>
              </a:rPr>
              <a:t>Er werd spiritus up het bakblik gegoten en aangestoken met de lucifer. De vlam verspreidde zich als een “lopend vuurtje”. De kleur van de vlammen was van onderen blauwig en van boven geel. Van dichtbij kon je de warmte voelen. Er kwam geen rook vanaf. De spiritus brandde helemaal op, dus er was geen asrest.</a:t>
            </a:r>
          </a:p>
          <a:p>
            <a:pPr>
              <a:spcBef>
                <a:spcPct val="0"/>
              </a:spcBef>
              <a:buFontTx/>
              <a:buNone/>
            </a:pPr>
            <a:endParaRPr lang="nl-NL" altLang="nl-NL" sz="3600">
              <a:solidFill>
                <a:schemeClr val="bg1"/>
              </a:solidFill>
            </a:endParaRPr>
          </a:p>
          <a:p>
            <a:pPr>
              <a:spcBef>
                <a:spcPct val="0"/>
              </a:spcBef>
              <a:buFontTx/>
              <a:buNone/>
            </a:pPr>
            <a:r>
              <a:rPr lang="nl-NL" altLang="nl-NL" sz="3600" b="1" u="sng">
                <a:solidFill>
                  <a:schemeClr val="bg1"/>
                </a:solidFill>
              </a:rPr>
              <a:t>Conclusie:</a:t>
            </a:r>
          </a:p>
          <a:p>
            <a:pPr>
              <a:spcBef>
                <a:spcPct val="0"/>
              </a:spcBef>
              <a:buFontTx/>
              <a:buNone/>
            </a:pPr>
            <a:r>
              <a:rPr lang="nl-NL" altLang="nl-NL" sz="3600">
                <a:solidFill>
                  <a:schemeClr val="bg1"/>
                </a:solidFill>
              </a:rPr>
              <a:t>Volgt bij proef 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a:extLst>
              <a:ext uri="{FF2B5EF4-FFF2-40B4-BE49-F238E27FC236}">
                <a16:creationId xmlns:a16="http://schemas.microsoft.com/office/drawing/2014/main" id="{7EEC1569-457F-D467-6791-7E752A6C5A25}"/>
              </a:ext>
            </a:extLst>
          </p:cNvPr>
          <p:cNvSpPr txBox="1">
            <a:spLocks noChangeArrowheads="1"/>
          </p:cNvSpPr>
          <p:nvPr/>
        </p:nvSpPr>
        <p:spPr bwMode="auto">
          <a:xfrm>
            <a:off x="0" y="0"/>
            <a:ext cx="298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2400" b="1">
                <a:solidFill>
                  <a:schemeClr val="bg1"/>
                </a:solidFill>
              </a:rPr>
              <a:t>De drieledige mens</a:t>
            </a:r>
          </a:p>
        </p:txBody>
      </p:sp>
      <p:pic>
        <p:nvPicPr>
          <p:cNvPr id="4099" name="Picture 6">
            <a:extLst>
              <a:ext uri="{FF2B5EF4-FFF2-40B4-BE49-F238E27FC236}">
                <a16:creationId xmlns:a16="http://schemas.microsoft.com/office/drawing/2014/main" id="{47B060B8-0A19-667F-E578-B2654EAEF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563" y="0"/>
            <a:ext cx="3627437"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8">
            <a:extLst>
              <a:ext uri="{FF2B5EF4-FFF2-40B4-BE49-F238E27FC236}">
                <a16:creationId xmlns:a16="http://schemas.microsoft.com/office/drawing/2014/main" id="{31F57AE1-47D7-5538-2C70-A1E097261AD6}"/>
              </a:ext>
            </a:extLst>
          </p:cNvPr>
          <p:cNvSpPr>
            <a:spLocks noChangeArrowheads="1"/>
          </p:cNvSpPr>
          <p:nvPr/>
        </p:nvSpPr>
        <p:spPr bwMode="auto">
          <a:xfrm>
            <a:off x="0" y="549275"/>
            <a:ext cx="565150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rgbClr val="B4B4FE"/>
                </a:solidFill>
              </a:rPr>
              <a:t>SAL		= zout, staat symbool voor alle 		koude processen van zout- 		en kristalvorming</a:t>
            </a:r>
          </a:p>
          <a:p>
            <a:pPr>
              <a:spcBef>
                <a:spcPct val="0"/>
              </a:spcBef>
              <a:buFontTx/>
              <a:buNone/>
            </a:pPr>
            <a:endParaRPr lang="nl-NL" altLang="nl-NL" sz="1800" b="1">
              <a:solidFill>
                <a:srgbClr val="B4B4FE"/>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r>
              <a:rPr lang="nl-NL" altLang="nl-NL" sz="1800" b="1">
                <a:solidFill>
                  <a:schemeClr val="accent1"/>
                </a:solidFill>
              </a:rPr>
              <a:t>MERKUR 	= “kwikzilver” staat symbool voor  		vloeistofprocessen die sal en 		sulphur verbinden</a:t>
            </a:r>
          </a:p>
          <a:p>
            <a:pPr>
              <a:spcBef>
                <a:spcPct val="0"/>
              </a:spcBef>
              <a:buFontTx/>
              <a:buNone/>
            </a:pPr>
            <a:r>
              <a:rPr lang="nl-NL" altLang="nl-NL" sz="1800" b="1">
                <a:solidFill>
                  <a:schemeClr val="hlink"/>
                </a:solidFill>
              </a:rPr>
              <a:t> </a:t>
            </a: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endParaRPr lang="nl-NL" altLang="nl-NL" sz="1800" b="1">
              <a:solidFill>
                <a:schemeClr val="hlink"/>
              </a:solidFill>
            </a:endParaRPr>
          </a:p>
          <a:p>
            <a:pPr>
              <a:spcBef>
                <a:spcPct val="0"/>
              </a:spcBef>
              <a:buFontTx/>
              <a:buNone/>
            </a:pPr>
            <a:r>
              <a:rPr lang="nl-NL" altLang="nl-NL" sz="1800" b="1">
                <a:solidFill>
                  <a:srgbClr val="FF0000"/>
                </a:solidFill>
              </a:rPr>
              <a:t>SULPHUR	= zwavel, staat voor alle 			warmte-processen, ook vuur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Proef4_SpiritusInKolf2">
            <a:extLst>
              <a:ext uri="{FF2B5EF4-FFF2-40B4-BE49-F238E27FC236}">
                <a16:creationId xmlns:a16="http://schemas.microsoft.com/office/drawing/2014/main" id="{C52B1B5E-16D1-1D76-F796-079FB6806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5771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a16="http://schemas.microsoft.com/office/drawing/2014/main" id="{124BC384-2BD0-032C-29E8-65B58B4079D1}"/>
              </a:ext>
            </a:extLst>
          </p:cNvPr>
          <p:cNvSpPr txBox="1">
            <a:spLocks noChangeArrowheads="1"/>
          </p:cNvSpPr>
          <p:nvPr/>
        </p:nvSpPr>
        <p:spPr bwMode="auto">
          <a:xfrm>
            <a:off x="2195513" y="6165850"/>
            <a:ext cx="4319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t>Proef 5, “Spiritus in de kolf”</a:t>
            </a:r>
          </a:p>
        </p:txBody>
      </p:sp>
      <p:pic>
        <p:nvPicPr>
          <p:cNvPr id="31748" name="Afbeelding 2">
            <a:extLst>
              <a:ext uri="{FF2B5EF4-FFF2-40B4-BE49-F238E27FC236}">
                <a16:creationId xmlns:a16="http://schemas.microsoft.com/office/drawing/2014/main" id="{C72E7A81-3565-3F8E-851E-E28FAC8D5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0" y="6156325"/>
            <a:ext cx="35718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kstvak 3">
            <a:extLst>
              <a:ext uri="{FF2B5EF4-FFF2-40B4-BE49-F238E27FC236}">
                <a16:creationId xmlns:a16="http://schemas.microsoft.com/office/drawing/2014/main" id="{3AE432BB-EFDC-C162-3E9E-CB3428A6FC3C}"/>
              </a:ext>
            </a:extLst>
          </p:cNvPr>
          <p:cNvSpPr txBox="1">
            <a:spLocks noChangeArrowheads="1"/>
          </p:cNvSpPr>
          <p:nvPr/>
        </p:nvSpPr>
        <p:spPr bwMode="auto">
          <a:xfrm>
            <a:off x="468313" y="6473825"/>
            <a:ext cx="806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Links: bordtekening docent. Rechts: tekening van leerling.</a:t>
            </a:r>
          </a:p>
        </p:txBody>
      </p:sp>
      <p:pic>
        <p:nvPicPr>
          <p:cNvPr id="31750" name="Afbeelding 7">
            <a:extLst>
              <a:ext uri="{FF2B5EF4-FFF2-40B4-BE49-F238E27FC236}">
                <a16:creationId xmlns:a16="http://schemas.microsoft.com/office/drawing/2014/main" id="{D514D796-26A5-15D3-FB00-AAF5AF992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6988"/>
            <a:ext cx="4724400" cy="63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roef4_SpiritusInKolf2">
            <a:extLst>
              <a:ext uri="{FF2B5EF4-FFF2-40B4-BE49-F238E27FC236}">
                <a16:creationId xmlns:a16="http://schemas.microsoft.com/office/drawing/2014/main" id="{BC9FA593-686F-BF78-DEA4-CF0B13589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613" y="2416175"/>
            <a:ext cx="2084387"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kstvak 1">
            <a:extLst>
              <a:ext uri="{FF2B5EF4-FFF2-40B4-BE49-F238E27FC236}">
                <a16:creationId xmlns:a16="http://schemas.microsoft.com/office/drawing/2014/main" id="{16189E1E-086E-06D0-1311-CFBAAD555FE5}"/>
              </a:ext>
            </a:extLst>
          </p:cNvPr>
          <p:cNvSpPr txBox="1">
            <a:spLocks noChangeArrowheads="1"/>
          </p:cNvSpPr>
          <p:nvPr/>
        </p:nvSpPr>
        <p:spPr bwMode="auto">
          <a:xfrm>
            <a:off x="0" y="242888"/>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3600" b="1">
                <a:solidFill>
                  <a:schemeClr val="bg1"/>
                </a:solidFill>
              </a:rPr>
              <a:t>Proef 5,     “Spiritus in de kolf”</a:t>
            </a:r>
          </a:p>
          <a:p>
            <a:pPr algn="just">
              <a:spcBef>
                <a:spcPct val="0"/>
              </a:spcBef>
              <a:buFontTx/>
              <a:buNone/>
            </a:pPr>
            <a:r>
              <a:rPr lang="nl-NL" altLang="nl-NL" sz="3600" b="1" u="sng">
                <a:solidFill>
                  <a:schemeClr val="bg1"/>
                </a:solidFill>
              </a:rPr>
              <a:t>Benodigdheden:</a:t>
            </a:r>
          </a:p>
          <a:p>
            <a:pPr algn="just">
              <a:spcBef>
                <a:spcPct val="0"/>
              </a:spcBef>
              <a:buFontTx/>
              <a:buNone/>
            </a:pPr>
            <a:r>
              <a:rPr lang="nl-NL" altLang="nl-NL" sz="3600">
                <a:solidFill>
                  <a:schemeClr val="bg1"/>
                </a:solidFill>
              </a:rPr>
              <a:t>*** statief met dubbelklem</a:t>
            </a:r>
          </a:p>
          <a:p>
            <a:pPr algn="just">
              <a:spcBef>
                <a:spcPct val="0"/>
              </a:spcBef>
              <a:buFontTx/>
              <a:buNone/>
            </a:pPr>
            <a:r>
              <a:rPr lang="nl-NL" altLang="nl-NL" sz="3600">
                <a:solidFill>
                  <a:schemeClr val="bg1"/>
                </a:solidFill>
              </a:rPr>
              <a:t>*** glazen kolf met doorboorde kurk en   </a:t>
            </a:r>
          </a:p>
          <a:p>
            <a:pPr algn="just">
              <a:spcBef>
                <a:spcPct val="0"/>
              </a:spcBef>
              <a:buFontTx/>
              <a:buNone/>
            </a:pPr>
            <a:r>
              <a:rPr lang="nl-NL" altLang="nl-NL" sz="3600">
                <a:solidFill>
                  <a:schemeClr val="bg1"/>
                </a:solidFill>
              </a:rPr>
              <a:t>     glazen “schoorsteenbuisje”</a:t>
            </a:r>
          </a:p>
          <a:p>
            <a:pPr algn="just">
              <a:spcBef>
                <a:spcPct val="0"/>
              </a:spcBef>
              <a:buFontTx/>
              <a:buNone/>
            </a:pPr>
            <a:r>
              <a:rPr lang="nl-NL" altLang="nl-NL" sz="3600">
                <a:solidFill>
                  <a:schemeClr val="bg1"/>
                </a:solidFill>
              </a:rPr>
              <a:t>*** in de kolf een bodempje spiritus</a:t>
            </a:r>
          </a:p>
          <a:p>
            <a:pPr algn="just">
              <a:spcBef>
                <a:spcPct val="0"/>
              </a:spcBef>
              <a:buFontTx/>
              <a:buNone/>
            </a:pPr>
            <a:r>
              <a:rPr lang="nl-NL" altLang="nl-NL" sz="3600">
                <a:solidFill>
                  <a:schemeClr val="bg1"/>
                </a:solidFill>
              </a:rPr>
              <a:t>*** lucifers en gasbrander.</a:t>
            </a:r>
          </a:p>
          <a:p>
            <a:pPr algn="just">
              <a:spcBef>
                <a:spcPct val="0"/>
              </a:spcBef>
              <a:buFontTx/>
              <a:buNone/>
            </a:pPr>
            <a:endParaRPr lang="nl-NL" altLang="nl-NL" sz="3600" u="sng">
              <a:solidFill>
                <a:schemeClr val="bg1"/>
              </a:solidFill>
            </a:endParaRPr>
          </a:p>
          <a:p>
            <a:pPr algn="just">
              <a:spcBef>
                <a:spcPct val="0"/>
              </a:spcBef>
              <a:buFontTx/>
              <a:buNone/>
            </a:pPr>
            <a:r>
              <a:rPr lang="nl-NL" altLang="nl-NL" sz="3600" b="1" u="sng">
                <a:solidFill>
                  <a:schemeClr val="bg1"/>
                </a:solidFill>
              </a:rPr>
              <a:t>Waarneming:</a:t>
            </a:r>
          </a:p>
          <a:p>
            <a:pPr algn="just">
              <a:spcBef>
                <a:spcPct val="0"/>
              </a:spcBef>
              <a:buFontTx/>
              <a:buNone/>
            </a:pPr>
            <a:r>
              <a:rPr lang="nl-NL" altLang="nl-NL" sz="3600" b="1">
                <a:solidFill>
                  <a:schemeClr val="bg1"/>
                </a:solidFill>
              </a:rPr>
              <a:t>Voor proefopstelling zie tekening!</a:t>
            </a:r>
          </a:p>
          <a:p>
            <a:pPr algn="just">
              <a:spcBef>
                <a:spcPct val="0"/>
              </a:spcBef>
              <a:buFontTx/>
              <a:buNone/>
            </a:pPr>
            <a:endParaRPr lang="nl-NL" altLang="nl-NL" sz="2000" b="1" u="sng">
              <a:solidFill>
                <a:schemeClr val="bg1"/>
              </a:solidFill>
            </a:endParaRPr>
          </a:p>
          <a:p>
            <a:pPr algn="just">
              <a:spcBef>
                <a:spcPct val="0"/>
              </a:spcBef>
              <a:buFontTx/>
              <a:buNone/>
            </a:pPr>
            <a:r>
              <a:rPr lang="nl-NL" altLang="nl-NL" sz="2800">
                <a:solidFill>
                  <a:schemeClr val="bg1"/>
                </a:solidFill>
              </a:rPr>
              <a:t>(Beschrijf zo exact mogelijk je eigen waarneming!)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hthoek 1">
            <a:extLst>
              <a:ext uri="{FF2B5EF4-FFF2-40B4-BE49-F238E27FC236}">
                <a16:creationId xmlns:a16="http://schemas.microsoft.com/office/drawing/2014/main" id="{15E64AEA-DAC4-3980-46C0-9AEC167E023D}"/>
              </a:ext>
            </a:extLst>
          </p:cNvPr>
          <p:cNvSpPr>
            <a:spLocks noChangeArrowheads="1"/>
          </p:cNvSpPr>
          <p:nvPr/>
        </p:nvSpPr>
        <p:spPr bwMode="auto">
          <a:xfrm>
            <a:off x="0" y="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nl-NL" altLang="nl-NL" sz="2400" b="1">
                <a:solidFill>
                  <a:schemeClr val="bg1"/>
                </a:solidFill>
              </a:rPr>
              <a:t>Waarneming:</a:t>
            </a:r>
          </a:p>
          <a:p>
            <a:pPr algn="just">
              <a:spcBef>
                <a:spcPct val="0"/>
              </a:spcBef>
              <a:buFontTx/>
              <a:buNone/>
            </a:pPr>
            <a:endParaRPr lang="nl-NL" altLang="nl-NL" sz="2400" b="1">
              <a:solidFill>
                <a:schemeClr val="bg1"/>
              </a:solidFill>
            </a:endParaRPr>
          </a:p>
          <a:p>
            <a:pPr algn="just">
              <a:spcBef>
                <a:spcPct val="0"/>
              </a:spcBef>
              <a:buFontTx/>
              <a:buNone/>
            </a:pPr>
            <a:r>
              <a:rPr lang="nl-NL" altLang="nl-NL" sz="2400" b="1">
                <a:solidFill>
                  <a:schemeClr val="bg1"/>
                </a:solidFill>
              </a:rPr>
              <a:t>Voor proefopstelling zie tekening</a:t>
            </a:r>
          </a:p>
          <a:p>
            <a:pPr algn="just">
              <a:spcBef>
                <a:spcPct val="0"/>
              </a:spcBef>
              <a:buFontTx/>
              <a:buNone/>
            </a:pPr>
            <a:endParaRPr lang="nl-NL" altLang="nl-NL" sz="2400" b="1">
              <a:solidFill>
                <a:schemeClr val="bg1"/>
              </a:solidFill>
            </a:endParaRPr>
          </a:p>
          <a:p>
            <a:pPr algn="just">
              <a:spcBef>
                <a:spcPct val="0"/>
              </a:spcBef>
              <a:buFontTx/>
              <a:buNone/>
            </a:pPr>
            <a:r>
              <a:rPr lang="nl-NL" altLang="nl-NL" sz="2400" b="1">
                <a:solidFill>
                  <a:schemeClr val="bg1"/>
                </a:solidFill>
              </a:rPr>
              <a:t>Nadat het gas was aangestoken, ging de spiritus borrelen. Dus kookte het.</a:t>
            </a:r>
          </a:p>
          <a:p>
            <a:pPr algn="just">
              <a:spcBef>
                <a:spcPct val="0"/>
              </a:spcBef>
              <a:buFontTx/>
              <a:buNone/>
            </a:pPr>
            <a:r>
              <a:rPr lang="nl-NL" altLang="nl-NL" sz="2400" b="1">
                <a:solidFill>
                  <a:schemeClr val="bg1"/>
                </a:solidFill>
              </a:rPr>
              <a:t>Er werd een brandende lucifer hoog boven de schoorsteenbuis gehouden.</a:t>
            </a:r>
          </a:p>
          <a:p>
            <a:pPr algn="just">
              <a:spcBef>
                <a:spcPct val="0"/>
              </a:spcBef>
              <a:buFontTx/>
              <a:buNone/>
            </a:pPr>
            <a:r>
              <a:rPr lang="nl-NL" altLang="nl-NL" sz="2400" b="1">
                <a:solidFill>
                  <a:schemeClr val="bg1"/>
                </a:solidFill>
              </a:rPr>
              <a:t>Ineens ontstond een zwevende vlam, die je kon horen loeien.</a:t>
            </a:r>
          </a:p>
          <a:p>
            <a:pPr algn="just">
              <a:spcBef>
                <a:spcPct val="0"/>
              </a:spcBef>
              <a:buFontTx/>
              <a:buNone/>
            </a:pPr>
            <a:r>
              <a:rPr lang="nl-NL" altLang="nl-NL" sz="2400" b="1">
                <a:solidFill>
                  <a:schemeClr val="bg1"/>
                </a:solidFill>
              </a:rPr>
              <a:t>De vlam was van onderen blauw en van boven geel.</a:t>
            </a:r>
          </a:p>
          <a:p>
            <a:pPr algn="just">
              <a:spcBef>
                <a:spcPct val="0"/>
              </a:spcBef>
              <a:buFontTx/>
              <a:buNone/>
            </a:pPr>
            <a:endParaRPr lang="nl-NL" altLang="nl-NL" sz="2400" b="1">
              <a:solidFill>
                <a:schemeClr val="bg1"/>
              </a:solidFill>
            </a:endParaRPr>
          </a:p>
          <a:p>
            <a:pPr algn="just">
              <a:spcBef>
                <a:spcPct val="0"/>
              </a:spcBef>
              <a:buFontTx/>
              <a:buNone/>
            </a:pPr>
            <a:r>
              <a:rPr lang="nl-NL" altLang="nl-NL" sz="2400" b="1" u="sng">
                <a:solidFill>
                  <a:schemeClr val="bg1"/>
                </a:solidFill>
              </a:rPr>
              <a:t>Conclusie van proeven 4 en 5:</a:t>
            </a:r>
          </a:p>
          <a:p>
            <a:pPr algn="just">
              <a:spcBef>
                <a:spcPct val="0"/>
              </a:spcBef>
              <a:buFontTx/>
              <a:buNone/>
            </a:pPr>
            <a:r>
              <a:rPr lang="nl-NL" altLang="nl-NL" sz="2400">
                <a:solidFill>
                  <a:schemeClr val="bg1"/>
                </a:solidFill>
              </a:rPr>
              <a:t>Het is de damp van de spiritus die brandt, maar niet de spiritus zelf. Dat was ook bij proef 4 zo, maar daar kon je dat niet zien. Eigenlijk hebben we de vloeibare spiritus en de damp een beetje uit elkaar getrokken, zodat je kon zien wat er nou brandde!.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kstvak 3">
            <a:hlinkClick r:id="rId2" action="ppaction://hlinkfile"/>
            <a:extLst>
              <a:ext uri="{FF2B5EF4-FFF2-40B4-BE49-F238E27FC236}">
                <a16:creationId xmlns:a16="http://schemas.microsoft.com/office/drawing/2014/main" id="{A634EE17-6684-C017-134D-186CFB308130}"/>
              </a:ext>
            </a:extLst>
          </p:cNvPr>
          <p:cNvSpPr txBox="1">
            <a:spLocks noChangeArrowheads="1"/>
          </p:cNvSpPr>
          <p:nvPr/>
        </p:nvSpPr>
        <p:spPr bwMode="auto">
          <a:xfrm>
            <a:off x="3959034" y="4564245"/>
            <a:ext cx="49861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1800" dirty="0">
                <a:solidFill>
                  <a:schemeClr val="bg1"/>
                </a:solidFill>
              </a:rPr>
              <a:t>Link naar </a:t>
            </a:r>
            <a:r>
              <a:rPr lang="nl-NL" altLang="nl-NL" sz="1800" dirty="0" err="1">
                <a:solidFill>
                  <a:schemeClr val="bg1"/>
                </a:solidFill>
              </a:rPr>
              <a:t>Youtube</a:t>
            </a:r>
            <a:r>
              <a:rPr lang="nl-NL" altLang="nl-NL" sz="1800" dirty="0">
                <a:solidFill>
                  <a:schemeClr val="bg1"/>
                </a:solidFill>
              </a:rPr>
              <a:t> van deze proef: versie 1</a:t>
            </a:r>
          </a:p>
          <a:p>
            <a:pPr algn="ctr">
              <a:spcBef>
                <a:spcPct val="0"/>
              </a:spcBef>
              <a:buFontTx/>
              <a:buNone/>
            </a:pPr>
            <a:r>
              <a:rPr lang="nl-NL" altLang="nl-NL" sz="1800" b="1" dirty="0">
                <a:solidFill>
                  <a:schemeClr val="bg1"/>
                </a:solidFill>
                <a:hlinkClick r:id="rId3"/>
              </a:rPr>
              <a:t>https://youtube.com/shorts/Qkgt47ptKsw</a:t>
            </a:r>
            <a:endParaRPr lang="nl-NL" altLang="nl-NL" sz="1800" b="1" dirty="0">
              <a:solidFill>
                <a:schemeClr val="bg1"/>
              </a:solidFill>
            </a:endParaRPr>
          </a:p>
          <a:p>
            <a:pPr algn="ctr">
              <a:spcBef>
                <a:spcPct val="0"/>
              </a:spcBef>
              <a:buNone/>
            </a:pPr>
            <a:endParaRPr lang="nl-NL" altLang="nl-NL" sz="1800" dirty="0">
              <a:solidFill>
                <a:schemeClr val="bg1"/>
              </a:solidFill>
            </a:endParaRPr>
          </a:p>
          <a:p>
            <a:pPr algn="ctr">
              <a:spcBef>
                <a:spcPct val="0"/>
              </a:spcBef>
              <a:buNone/>
            </a:pPr>
            <a:r>
              <a:rPr lang="nl-NL" altLang="nl-NL" sz="1800" dirty="0">
                <a:solidFill>
                  <a:schemeClr val="bg1"/>
                </a:solidFill>
              </a:rPr>
              <a:t>Link naar </a:t>
            </a:r>
            <a:r>
              <a:rPr lang="nl-NL" altLang="nl-NL" sz="1800" dirty="0" err="1">
                <a:solidFill>
                  <a:schemeClr val="bg1"/>
                </a:solidFill>
              </a:rPr>
              <a:t>Youtube</a:t>
            </a:r>
            <a:r>
              <a:rPr lang="nl-NL" altLang="nl-NL" sz="1800" dirty="0">
                <a:solidFill>
                  <a:schemeClr val="bg1"/>
                </a:solidFill>
              </a:rPr>
              <a:t> van deze proef: versie 2</a:t>
            </a:r>
          </a:p>
          <a:p>
            <a:pPr algn="ctr">
              <a:spcBef>
                <a:spcPct val="0"/>
              </a:spcBef>
              <a:buFontTx/>
              <a:buNone/>
            </a:pPr>
            <a:r>
              <a:rPr lang="nl-NL" altLang="nl-NL" sz="1800" b="1" dirty="0">
                <a:solidFill>
                  <a:schemeClr val="bg1"/>
                </a:solidFill>
              </a:rPr>
              <a:t> </a:t>
            </a:r>
            <a:r>
              <a:rPr lang="nl-NL" altLang="nl-NL" sz="1800" b="1" dirty="0">
                <a:solidFill>
                  <a:schemeClr val="bg1"/>
                </a:solidFill>
                <a:hlinkClick r:id="rId4"/>
              </a:rPr>
              <a:t>https://youtu.be/6XCZhgowsVI</a:t>
            </a:r>
            <a:r>
              <a:rPr lang="nl-NL" altLang="nl-NL" sz="1800" b="1" dirty="0">
                <a:solidFill>
                  <a:schemeClr val="bg1"/>
                </a:solidFill>
              </a:rPr>
              <a:t> </a:t>
            </a:r>
          </a:p>
        </p:txBody>
      </p:sp>
      <p:pic>
        <p:nvPicPr>
          <p:cNvPr id="34819" name="Afbeelding 2">
            <a:extLst>
              <a:ext uri="{FF2B5EF4-FFF2-40B4-BE49-F238E27FC236}">
                <a16:creationId xmlns:a16="http://schemas.microsoft.com/office/drawing/2014/main" id="{C188D88F-53BC-94E7-8D95-3E3E226C0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8" y="1588"/>
            <a:ext cx="1509712"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Afbeelding 15" descr="Afbeelding met binnen, tafel, zitten, donut&#10;&#10;Automatisch gegenereerde beschrijving">
            <a:extLst>
              <a:ext uri="{FF2B5EF4-FFF2-40B4-BE49-F238E27FC236}">
                <a16:creationId xmlns:a16="http://schemas.microsoft.com/office/drawing/2014/main" id="{3BB72398-C19A-5451-CE7B-99A830D50F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5" y="-22225"/>
            <a:ext cx="1509713"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17" descr="Afbeelding met binnen, zitten, tafel, kop&#10;&#10;Automatisch gegenereerde beschrijving">
            <a:extLst>
              <a:ext uri="{FF2B5EF4-FFF2-40B4-BE49-F238E27FC236}">
                <a16:creationId xmlns:a16="http://schemas.microsoft.com/office/drawing/2014/main" id="{FCD83E11-82DE-59D9-1CA5-3EF03EDA5E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6988"/>
            <a:ext cx="1481138"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Afbeelding 19" descr="Afbeelding met zitten, blik, voedsel, fles&#10;&#10;Automatisch gegenereerde beschrijving">
            <a:extLst>
              <a:ext uri="{FF2B5EF4-FFF2-40B4-BE49-F238E27FC236}">
                <a16:creationId xmlns:a16="http://schemas.microsoft.com/office/drawing/2014/main" id="{FB076687-5143-7158-BA3D-C849D32124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3338" y="31750"/>
            <a:ext cx="145732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Afbeelding 22">
            <a:extLst>
              <a:ext uri="{FF2B5EF4-FFF2-40B4-BE49-F238E27FC236}">
                <a16:creationId xmlns:a16="http://schemas.microsoft.com/office/drawing/2014/main" id="{059E4B0F-6768-3EBF-341D-4919E5689D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0684" y="3108360"/>
            <a:ext cx="2254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kstvak 23">
            <a:extLst>
              <a:ext uri="{FF2B5EF4-FFF2-40B4-BE49-F238E27FC236}">
                <a16:creationId xmlns:a16="http://schemas.microsoft.com/office/drawing/2014/main" id="{3FD35E9F-4C31-66F5-DC87-96832D71CECE}"/>
              </a:ext>
            </a:extLst>
          </p:cNvPr>
          <p:cNvSpPr txBox="1">
            <a:spLocks noChangeArrowheads="1"/>
          </p:cNvSpPr>
          <p:nvPr/>
        </p:nvSpPr>
        <p:spPr bwMode="auto">
          <a:xfrm>
            <a:off x="-30163" y="2589213"/>
            <a:ext cx="1687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1. Koekblikje met deksel</a:t>
            </a:r>
          </a:p>
        </p:txBody>
      </p:sp>
      <p:sp>
        <p:nvSpPr>
          <p:cNvPr id="34825" name="Tekstvak 24">
            <a:extLst>
              <a:ext uri="{FF2B5EF4-FFF2-40B4-BE49-F238E27FC236}">
                <a16:creationId xmlns:a16="http://schemas.microsoft.com/office/drawing/2014/main" id="{15F77039-6C38-3BF8-0581-CCA597ADC327}"/>
              </a:ext>
            </a:extLst>
          </p:cNvPr>
          <p:cNvSpPr txBox="1">
            <a:spLocks noChangeArrowheads="1"/>
          </p:cNvSpPr>
          <p:nvPr/>
        </p:nvSpPr>
        <p:spPr bwMode="auto">
          <a:xfrm>
            <a:off x="1754188" y="2638425"/>
            <a:ext cx="1947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2. Gat in deksel</a:t>
            </a:r>
          </a:p>
        </p:txBody>
      </p:sp>
      <p:sp>
        <p:nvSpPr>
          <p:cNvPr id="34826" name="Tekstvak 25">
            <a:extLst>
              <a:ext uri="{FF2B5EF4-FFF2-40B4-BE49-F238E27FC236}">
                <a16:creationId xmlns:a16="http://schemas.microsoft.com/office/drawing/2014/main" id="{7241EF6B-C506-04C5-E8D4-0C76A89142E2}"/>
              </a:ext>
            </a:extLst>
          </p:cNvPr>
          <p:cNvSpPr txBox="1">
            <a:spLocks noChangeArrowheads="1"/>
          </p:cNvSpPr>
          <p:nvPr/>
        </p:nvSpPr>
        <p:spPr bwMode="auto">
          <a:xfrm>
            <a:off x="3748088" y="2581275"/>
            <a:ext cx="3151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3.Gat in deksel afgeplakt</a:t>
            </a:r>
          </a:p>
        </p:txBody>
      </p:sp>
      <p:sp>
        <p:nvSpPr>
          <p:cNvPr id="27" name="Tekstvak 26">
            <a:extLst>
              <a:ext uri="{FF2B5EF4-FFF2-40B4-BE49-F238E27FC236}">
                <a16:creationId xmlns:a16="http://schemas.microsoft.com/office/drawing/2014/main" id="{B90BBB52-AF1D-247A-9E8E-52ECDEA11DFA}"/>
              </a:ext>
            </a:extLst>
          </p:cNvPr>
          <p:cNvSpPr txBox="1"/>
          <p:nvPr/>
        </p:nvSpPr>
        <p:spPr>
          <a:xfrm>
            <a:off x="7131050" y="2606675"/>
            <a:ext cx="2592388" cy="368300"/>
          </a:xfrm>
          <a:prstGeom prst="rect">
            <a:avLst/>
          </a:prstGeom>
          <a:noFill/>
        </p:spPr>
        <p:txBody>
          <a:bodyPr>
            <a:spAutoFit/>
          </a:bodyPr>
          <a:lstStyle/>
          <a:p>
            <a:pPr>
              <a:defRPr/>
            </a:pPr>
            <a:r>
              <a:rPr lang="nl-NL" b="1" dirty="0">
                <a:solidFill>
                  <a:schemeClr val="bg1">
                    <a:lumMod val="95000"/>
                  </a:schemeClr>
                </a:solidFill>
              </a:rPr>
              <a:t>4. Gat in bodem</a:t>
            </a:r>
          </a:p>
        </p:txBody>
      </p:sp>
      <p:sp>
        <p:nvSpPr>
          <p:cNvPr id="34828" name="Tekstvak 27">
            <a:extLst>
              <a:ext uri="{FF2B5EF4-FFF2-40B4-BE49-F238E27FC236}">
                <a16:creationId xmlns:a16="http://schemas.microsoft.com/office/drawing/2014/main" id="{03490604-4E5D-28AF-6C4A-C2C5F6B3827C}"/>
              </a:ext>
            </a:extLst>
          </p:cNvPr>
          <p:cNvSpPr txBox="1">
            <a:spLocks noChangeArrowheads="1"/>
          </p:cNvSpPr>
          <p:nvPr/>
        </p:nvSpPr>
        <p:spPr bwMode="auto">
          <a:xfrm>
            <a:off x="1643801" y="6100022"/>
            <a:ext cx="345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dirty="0">
                <a:solidFill>
                  <a:schemeClr val="bg1"/>
                </a:solidFill>
              </a:rPr>
              <a:t>6. Snel gat in bodem  afplakken met tape</a:t>
            </a:r>
          </a:p>
        </p:txBody>
      </p:sp>
      <p:sp>
        <p:nvSpPr>
          <p:cNvPr id="34829" name="Tekstvak 28">
            <a:extLst>
              <a:ext uri="{FF2B5EF4-FFF2-40B4-BE49-F238E27FC236}">
                <a16:creationId xmlns:a16="http://schemas.microsoft.com/office/drawing/2014/main" id="{31E6417F-7936-8B96-B556-CCB62199865A}"/>
              </a:ext>
            </a:extLst>
          </p:cNvPr>
          <p:cNvSpPr txBox="1">
            <a:spLocks noChangeArrowheads="1"/>
          </p:cNvSpPr>
          <p:nvPr/>
        </p:nvSpPr>
        <p:spPr bwMode="auto">
          <a:xfrm>
            <a:off x="4987926" y="3292027"/>
            <a:ext cx="3930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dirty="0">
                <a:solidFill>
                  <a:schemeClr val="bg1"/>
                </a:solidFill>
              </a:rPr>
              <a:t>Kijk op de volgende dia voor een video van deze proef !! Zet geluid aan en klik boven de tekst om af te spelen! Kijk tot het eind!!</a:t>
            </a:r>
          </a:p>
        </p:txBody>
      </p:sp>
      <p:sp>
        <p:nvSpPr>
          <p:cNvPr id="34830" name="Tekstvak 29">
            <a:extLst>
              <a:ext uri="{FF2B5EF4-FFF2-40B4-BE49-F238E27FC236}">
                <a16:creationId xmlns:a16="http://schemas.microsoft.com/office/drawing/2014/main" id="{78031C1A-1BA7-147D-20FD-44D1ACF358D2}"/>
              </a:ext>
            </a:extLst>
          </p:cNvPr>
          <p:cNvSpPr txBox="1">
            <a:spLocks noChangeArrowheads="1"/>
          </p:cNvSpPr>
          <p:nvPr/>
        </p:nvSpPr>
        <p:spPr bwMode="auto">
          <a:xfrm>
            <a:off x="6350" y="4002088"/>
            <a:ext cx="17478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5. Blik wordt nu van onderen gevuld met aardgas</a:t>
            </a:r>
          </a:p>
        </p:txBody>
      </p:sp>
      <p:sp>
        <p:nvSpPr>
          <p:cNvPr id="2" name="Tekstvak 1">
            <a:extLst>
              <a:ext uri="{FF2B5EF4-FFF2-40B4-BE49-F238E27FC236}">
                <a16:creationId xmlns:a16="http://schemas.microsoft.com/office/drawing/2014/main" id="{5F0554BF-CD5F-9310-1D37-5C34C83E16B1}"/>
              </a:ext>
            </a:extLst>
          </p:cNvPr>
          <p:cNvSpPr txBox="1"/>
          <p:nvPr/>
        </p:nvSpPr>
        <p:spPr>
          <a:xfrm>
            <a:off x="5323681" y="6089650"/>
            <a:ext cx="2733675" cy="768350"/>
          </a:xfrm>
          <a:prstGeom prst="rect">
            <a:avLst/>
          </a:prstGeom>
          <a:noFill/>
        </p:spPr>
        <p:txBody>
          <a:bodyPr>
            <a:spAutoFit/>
          </a:bodyPr>
          <a:lstStyle/>
          <a:p>
            <a:pPr algn="ctr">
              <a:defRPr/>
            </a:pPr>
            <a:r>
              <a:rPr lang="nl-NL" sz="4400" b="1" dirty="0">
                <a:solidFill>
                  <a:schemeClr val="bg1">
                    <a:lumMod val="95000"/>
                  </a:schemeClr>
                </a:solidFill>
              </a:rPr>
              <a:t>Proef 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kstvak 1">
            <a:extLst>
              <a:ext uri="{FF2B5EF4-FFF2-40B4-BE49-F238E27FC236}">
                <a16:creationId xmlns:a16="http://schemas.microsoft.com/office/drawing/2014/main" id="{DA4612E4-ED95-C8E2-39AF-24F8A8ED82BA}"/>
              </a:ext>
            </a:extLst>
          </p:cNvPr>
          <p:cNvSpPr txBox="1">
            <a:spLocks noChangeArrowheads="1"/>
          </p:cNvSpPr>
          <p:nvPr/>
        </p:nvSpPr>
        <p:spPr bwMode="auto">
          <a:xfrm>
            <a:off x="107950" y="188913"/>
            <a:ext cx="8928100" cy="738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dirty="0">
                <a:solidFill>
                  <a:schemeClr val="bg1"/>
                </a:solidFill>
              </a:rPr>
              <a:t>Proef </a:t>
            </a:r>
            <a:r>
              <a:rPr lang="nl-NL" altLang="nl-NL" sz="2400" b="1" dirty="0">
                <a:solidFill>
                  <a:schemeClr val="bg1"/>
                </a:solidFill>
              </a:rPr>
              <a:t>6         “Hoe gedraagt een brandbaar gas zich?”</a:t>
            </a:r>
          </a:p>
          <a:p>
            <a:pPr>
              <a:spcBef>
                <a:spcPct val="0"/>
              </a:spcBef>
              <a:buFontTx/>
              <a:buNone/>
            </a:pPr>
            <a:endParaRPr lang="nl-NL" altLang="nl-NL" sz="2400" dirty="0">
              <a:solidFill>
                <a:schemeClr val="bg1"/>
              </a:solidFill>
            </a:endParaRPr>
          </a:p>
          <a:p>
            <a:pPr>
              <a:spcBef>
                <a:spcPct val="0"/>
              </a:spcBef>
              <a:buFontTx/>
              <a:buNone/>
            </a:pPr>
            <a:r>
              <a:rPr lang="nl-NL" altLang="nl-NL" sz="2400" b="1" u="sng" dirty="0">
                <a:solidFill>
                  <a:schemeClr val="bg1"/>
                </a:solidFill>
              </a:rPr>
              <a:t>Benodigdheden:</a:t>
            </a:r>
          </a:p>
          <a:p>
            <a:pPr>
              <a:spcBef>
                <a:spcPct val="0"/>
              </a:spcBef>
              <a:buFontTx/>
              <a:buNone/>
            </a:pPr>
            <a:endParaRPr lang="nl-NL" altLang="nl-NL" sz="2400" dirty="0">
              <a:solidFill>
                <a:schemeClr val="bg1"/>
              </a:solidFill>
            </a:endParaRPr>
          </a:p>
          <a:p>
            <a:pPr>
              <a:spcBef>
                <a:spcPct val="0"/>
              </a:spcBef>
              <a:buFontTx/>
              <a:buNone/>
            </a:pPr>
            <a:r>
              <a:rPr lang="nl-NL" altLang="nl-NL" sz="2400" dirty="0">
                <a:solidFill>
                  <a:schemeClr val="bg1"/>
                </a:solidFill>
              </a:rPr>
              <a:t>--- rond koekblik met deksel</a:t>
            </a:r>
          </a:p>
          <a:p>
            <a:pPr>
              <a:spcBef>
                <a:spcPct val="0"/>
              </a:spcBef>
              <a:buFontTx/>
              <a:buNone/>
            </a:pPr>
            <a:r>
              <a:rPr lang="nl-NL" altLang="nl-NL" sz="2400" dirty="0">
                <a:solidFill>
                  <a:schemeClr val="bg1"/>
                </a:solidFill>
              </a:rPr>
              <a:t>--- gaten in deksel en bodem zijn afgeplakt</a:t>
            </a:r>
          </a:p>
          <a:p>
            <a:pPr>
              <a:spcBef>
                <a:spcPct val="0"/>
              </a:spcBef>
              <a:buFontTx/>
              <a:buNone/>
            </a:pPr>
            <a:r>
              <a:rPr lang="nl-NL" altLang="nl-NL" sz="2400" dirty="0">
                <a:solidFill>
                  <a:schemeClr val="bg1"/>
                </a:solidFill>
              </a:rPr>
              <a:t>--- driepoot met gaasje</a:t>
            </a:r>
          </a:p>
          <a:p>
            <a:pPr>
              <a:spcBef>
                <a:spcPct val="0"/>
              </a:spcBef>
              <a:buFontTx/>
              <a:buNone/>
            </a:pPr>
            <a:endParaRPr lang="nl-NL" altLang="nl-NL" sz="2400" dirty="0">
              <a:solidFill>
                <a:schemeClr val="bg1"/>
              </a:solidFill>
            </a:endParaRPr>
          </a:p>
          <a:p>
            <a:pPr>
              <a:spcBef>
                <a:spcPct val="0"/>
              </a:spcBef>
              <a:buFontTx/>
              <a:buNone/>
            </a:pPr>
            <a:r>
              <a:rPr lang="nl-NL" altLang="nl-NL" sz="2400" b="1" u="sng" dirty="0">
                <a:solidFill>
                  <a:schemeClr val="bg1"/>
                </a:solidFill>
              </a:rPr>
              <a:t>Waarneming:</a:t>
            </a:r>
          </a:p>
          <a:p>
            <a:pPr>
              <a:spcBef>
                <a:spcPct val="0"/>
              </a:spcBef>
              <a:buFontTx/>
              <a:buNone/>
            </a:pPr>
            <a:r>
              <a:rPr lang="nl-NL" altLang="nl-NL" sz="2400" dirty="0">
                <a:solidFill>
                  <a:schemeClr val="bg1"/>
                </a:solidFill>
              </a:rPr>
              <a:t>Vertel hoe en waarmee het blik word gevuld</a:t>
            </a:r>
          </a:p>
          <a:p>
            <a:pPr>
              <a:spcBef>
                <a:spcPct val="0"/>
              </a:spcBef>
              <a:buFontTx/>
              <a:buNone/>
            </a:pPr>
            <a:r>
              <a:rPr lang="nl-NL" altLang="nl-NL" sz="2400" dirty="0">
                <a:solidFill>
                  <a:schemeClr val="bg1"/>
                </a:solidFill>
              </a:rPr>
              <a:t>Vertel dat de tapes werden verwijderd en hoe het ging branden</a:t>
            </a:r>
          </a:p>
          <a:p>
            <a:pPr>
              <a:spcBef>
                <a:spcPct val="0"/>
              </a:spcBef>
              <a:buFontTx/>
              <a:buNone/>
            </a:pPr>
            <a:r>
              <a:rPr lang="nl-NL" altLang="nl-NL" sz="2400" dirty="0">
                <a:solidFill>
                  <a:schemeClr val="bg1"/>
                </a:solidFill>
              </a:rPr>
              <a:t>Wat zag je gebeuren met de vlam?</a:t>
            </a:r>
          </a:p>
          <a:p>
            <a:pPr>
              <a:spcBef>
                <a:spcPct val="0"/>
              </a:spcBef>
              <a:buFontTx/>
              <a:buNone/>
            </a:pPr>
            <a:r>
              <a:rPr lang="nl-NL" altLang="nl-NL" sz="2400" dirty="0">
                <a:solidFill>
                  <a:schemeClr val="bg1"/>
                </a:solidFill>
              </a:rPr>
              <a:t>\Hoe eindigde de proef?</a:t>
            </a:r>
          </a:p>
          <a:p>
            <a:pPr>
              <a:spcBef>
                <a:spcPct val="0"/>
              </a:spcBef>
              <a:buFontTx/>
              <a:buNone/>
            </a:pPr>
            <a:endParaRPr lang="nl-NL" altLang="nl-NL" sz="2400" dirty="0">
              <a:solidFill>
                <a:schemeClr val="bg1"/>
              </a:solidFill>
            </a:endParaRPr>
          </a:p>
          <a:p>
            <a:pPr>
              <a:spcBef>
                <a:spcPct val="0"/>
              </a:spcBef>
              <a:buFontTx/>
              <a:buNone/>
            </a:pPr>
            <a:r>
              <a:rPr lang="nl-NL" altLang="nl-NL" sz="2400" b="1" u="sng" dirty="0">
                <a:solidFill>
                  <a:schemeClr val="bg1"/>
                </a:solidFill>
              </a:rPr>
              <a:t>Conclusie:</a:t>
            </a:r>
          </a:p>
          <a:p>
            <a:pPr>
              <a:spcBef>
                <a:spcPct val="0"/>
              </a:spcBef>
              <a:buFontTx/>
              <a:buNone/>
            </a:pPr>
            <a:r>
              <a:rPr lang="nl-NL" altLang="nl-NL" sz="2400" dirty="0">
                <a:solidFill>
                  <a:schemeClr val="bg1"/>
                </a:solidFill>
              </a:rPr>
              <a:t>(Dit gaan we bespreken)</a:t>
            </a:r>
          </a:p>
          <a:p>
            <a:pPr>
              <a:spcBef>
                <a:spcPct val="0"/>
              </a:spcBef>
              <a:buFontTx/>
              <a:buNone/>
            </a:pPr>
            <a:endParaRPr lang="nl-NL" altLang="nl-NL" sz="2400" dirty="0">
              <a:solidFill>
                <a:schemeClr val="bg1"/>
              </a:solidFill>
            </a:endParaRPr>
          </a:p>
          <a:p>
            <a:pPr>
              <a:spcBef>
                <a:spcPct val="0"/>
              </a:spcBef>
              <a:buFontTx/>
              <a:buNone/>
            </a:pPr>
            <a:endParaRPr lang="nl-NL" altLang="nl-NL" sz="2400" dirty="0">
              <a:solidFill>
                <a:schemeClr val="bg1"/>
              </a:solidFill>
            </a:endParaRPr>
          </a:p>
          <a:p>
            <a:pPr>
              <a:spcBef>
                <a:spcPct val="0"/>
              </a:spcBef>
              <a:buFontTx/>
              <a:buNone/>
            </a:pPr>
            <a:endParaRPr lang="nl-NL" altLang="nl-NL" sz="2400" dirty="0">
              <a:solidFill>
                <a:schemeClr val="bg1"/>
              </a:solidFill>
            </a:endParaRPr>
          </a:p>
          <a:p>
            <a:pPr>
              <a:spcBef>
                <a:spcPct val="0"/>
              </a:spcBef>
              <a:buFontTx/>
              <a:buNone/>
            </a:pPr>
            <a:endParaRPr lang="nl-NL" altLang="nl-NL" sz="18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kstvak 1">
            <a:extLst>
              <a:ext uri="{FF2B5EF4-FFF2-40B4-BE49-F238E27FC236}">
                <a16:creationId xmlns:a16="http://schemas.microsoft.com/office/drawing/2014/main" id="{616B838B-154D-9419-8F4E-39EA999855BA}"/>
              </a:ext>
            </a:extLst>
          </p:cNvPr>
          <p:cNvSpPr txBox="1">
            <a:spLocks noChangeArrowheads="1"/>
          </p:cNvSpPr>
          <p:nvPr/>
        </p:nvSpPr>
        <p:spPr bwMode="auto">
          <a:xfrm>
            <a:off x="179388" y="260350"/>
            <a:ext cx="89646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4000" b="1" u="sng">
                <a:solidFill>
                  <a:schemeClr val="bg1"/>
                </a:solidFill>
              </a:rPr>
              <a:t>Conclusie:</a:t>
            </a:r>
          </a:p>
          <a:p>
            <a:pPr>
              <a:spcBef>
                <a:spcPct val="0"/>
              </a:spcBef>
              <a:buFontTx/>
              <a:buNone/>
            </a:pPr>
            <a:endParaRPr lang="nl-NL" altLang="nl-NL" sz="4000">
              <a:solidFill>
                <a:schemeClr val="bg1"/>
              </a:solidFill>
            </a:endParaRPr>
          </a:p>
          <a:p>
            <a:pPr>
              <a:spcBef>
                <a:spcPct val="0"/>
              </a:spcBef>
              <a:buFontTx/>
              <a:buNone/>
            </a:pPr>
            <a:r>
              <a:rPr lang="nl-NL" altLang="nl-NL" sz="4000">
                <a:solidFill>
                  <a:schemeClr val="bg1"/>
                </a:solidFill>
              </a:rPr>
              <a:t>De vlam moet naar binnen geslagen zijn en het gas dat nog in het blik zat, in één klap verbrand hebben. Een kleine explosie dus!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kstvak 2">
            <a:extLst>
              <a:ext uri="{FF2B5EF4-FFF2-40B4-BE49-F238E27FC236}">
                <a16:creationId xmlns:a16="http://schemas.microsoft.com/office/drawing/2014/main" id="{62DFC60E-0FC0-091F-6269-46EBDB3D32A9}"/>
              </a:ext>
            </a:extLst>
          </p:cNvPr>
          <p:cNvSpPr txBox="1">
            <a:spLocks noChangeArrowheads="1"/>
          </p:cNvSpPr>
          <p:nvPr/>
        </p:nvSpPr>
        <p:spPr bwMode="auto">
          <a:xfrm>
            <a:off x="107950" y="2060575"/>
            <a:ext cx="84963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b="1">
              <a:solidFill>
                <a:schemeClr val="bg1"/>
              </a:solidFill>
            </a:endParaRPr>
          </a:p>
          <a:p>
            <a:pPr eaLnBrk="1" hangingPunct="1">
              <a:spcBef>
                <a:spcPct val="0"/>
              </a:spcBef>
              <a:buFontTx/>
              <a:buNone/>
            </a:pPr>
            <a:r>
              <a:rPr lang="nl-NL" altLang="nl-NL" sz="2400" b="1">
                <a:solidFill>
                  <a:schemeClr val="bg1"/>
                </a:solidFill>
              </a:rPr>
              <a:t>Explosie gasblikproef</a:t>
            </a:r>
          </a:p>
          <a:p>
            <a:pPr eaLnBrk="1" hangingPunct="1">
              <a:spcBef>
                <a:spcPct val="0"/>
              </a:spcBef>
              <a:buFontTx/>
              <a:buNone/>
            </a:pPr>
            <a:r>
              <a:rPr lang="nl-NL" altLang="nl-NL" sz="2400">
                <a:solidFill>
                  <a:schemeClr val="bg1"/>
                </a:solidFill>
                <a:hlinkClick r:id="rId2"/>
              </a:rPr>
              <a:t>https://www.youtube.com/results?search_query=aardgas+explosie</a:t>
            </a:r>
            <a:endParaRPr lang="nl-NL" altLang="nl-NL" sz="2400">
              <a:solidFill>
                <a:schemeClr val="bg1"/>
              </a:solidFill>
            </a:endParaRPr>
          </a:p>
        </p:txBody>
      </p:sp>
      <p:sp>
        <p:nvSpPr>
          <p:cNvPr id="39939" name="Tekstvak 3">
            <a:extLst>
              <a:ext uri="{FF2B5EF4-FFF2-40B4-BE49-F238E27FC236}">
                <a16:creationId xmlns:a16="http://schemas.microsoft.com/office/drawing/2014/main" id="{44FA89BE-014A-9423-54CD-F5C2ED9FD113}"/>
              </a:ext>
            </a:extLst>
          </p:cNvPr>
          <p:cNvSpPr txBox="1">
            <a:spLocks noChangeArrowheads="1"/>
          </p:cNvSpPr>
          <p:nvPr/>
        </p:nvSpPr>
        <p:spPr bwMode="auto">
          <a:xfrm>
            <a:off x="107950" y="4205288"/>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NL" sz="2400" b="1">
                <a:solidFill>
                  <a:schemeClr val="bg1"/>
                </a:solidFill>
              </a:rPr>
              <a:t>Gas-explosie in woonwijk </a:t>
            </a:r>
          </a:p>
          <a:p>
            <a:pPr eaLnBrk="1" hangingPunct="1">
              <a:spcBef>
                <a:spcPct val="0"/>
              </a:spcBef>
              <a:buFontTx/>
              <a:buNone/>
            </a:pPr>
            <a:endParaRPr lang="nl-NL" altLang="nl-NL" sz="2400">
              <a:solidFill>
                <a:schemeClr val="bg1"/>
              </a:solidFill>
            </a:endParaRPr>
          </a:p>
          <a:p>
            <a:pPr eaLnBrk="1" hangingPunct="1">
              <a:spcBef>
                <a:spcPct val="0"/>
              </a:spcBef>
              <a:buFontTx/>
              <a:buNone/>
            </a:pPr>
            <a:r>
              <a:rPr lang="nl-NL" altLang="nl-NL" sz="2400">
                <a:solidFill>
                  <a:schemeClr val="bg1"/>
                </a:solidFill>
                <a:hlinkClick r:id="rId3"/>
              </a:rPr>
              <a:t>https://www.youtube.com/watch?v=v5-lya4USEQ</a:t>
            </a:r>
            <a:r>
              <a:rPr lang="nl-NL" altLang="nl-NL" sz="2400">
                <a:solidFill>
                  <a:schemeClr val="bg1"/>
                </a:solidFill>
              </a:rPr>
              <a:t> </a:t>
            </a:r>
          </a:p>
        </p:txBody>
      </p:sp>
      <p:sp>
        <p:nvSpPr>
          <p:cNvPr id="2" name="Tekstvak 1">
            <a:extLst>
              <a:ext uri="{FF2B5EF4-FFF2-40B4-BE49-F238E27FC236}">
                <a16:creationId xmlns:a16="http://schemas.microsoft.com/office/drawing/2014/main" id="{B88F8E21-4FD3-3A5D-B0C2-D6AC29312270}"/>
              </a:ext>
            </a:extLst>
          </p:cNvPr>
          <p:cNvSpPr txBox="1"/>
          <p:nvPr/>
        </p:nvSpPr>
        <p:spPr>
          <a:xfrm>
            <a:off x="107950" y="765175"/>
            <a:ext cx="7775575" cy="1200329"/>
          </a:xfrm>
          <a:prstGeom prst="rect">
            <a:avLst/>
          </a:prstGeom>
          <a:noFill/>
        </p:spPr>
        <p:txBody>
          <a:bodyPr>
            <a:spAutoFit/>
          </a:bodyPr>
          <a:lstStyle/>
          <a:p>
            <a:pPr>
              <a:defRPr/>
            </a:pPr>
            <a:r>
              <a:rPr lang="nl-NL" sz="2400" b="1" dirty="0">
                <a:solidFill>
                  <a:schemeClr val="bg1">
                    <a:lumMod val="95000"/>
                  </a:schemeClr>
                </a:solidFill>
              </a:rPr>
              <a:t>Explosie gasblikproef</a:t>
            </a:r>
          </a:p>
          <a:p>
            <a:pPr>
              <a:defRPr/>
            </a:pPr>
            <a:r>
              <a:rPr lang="nl-NL" sz="2400" b="1" dirty="0">
                <a:solidFill>
                  <a:schemeClr val="bg1">
                    <a:lumMod val="95000"/>
                  </a:schemeClr>
                </a:solidFill>
              </a:rPr>
              <a:t>Zelfde als proef 6 maar met véél meer impact!</a:t>
            </a:r>
          </a:p>
          <a:p>
            <a:pPr>
              <a:defRPr/>
            </a:pPr>
            <a:r>
              <a:rPr lang="nl-NL" sz="2400" b="1" dirty="0">
                <a:solidFill>
                  <a:schemeClr val="bg1">
                    <a:lumMod val="95000"/>
                  </a:schemeClr>
                </a:solidFill>
                <a:hlinkClick r:id="rId4"/>
              </a:rPr>
              <a:t>https://www.youtube.com/watch?v=AJ1S1_W6K8Q</a:t>
            </a:r>
            <a:endParaRPr lang="nl-NL" sz="2400" b="1" dirty="0">
              <a:solidFill>
                <a:schemeClr val="bg1">
                  <a:lumMod val="95000"/>
                </a:schemeClr>
              </a:solidFill>
            </a:endParaRPr>
          </a:p>
        </p:txBody>
      </p:sp>
      <p:pic>
        <p:nvPicPr>
          <p:cNvPr id="39941" name="Picture 4" descr="Proef6_KoekblikjeMetGas">
            <a:extLst>
              <a:ext uri="{FF2B5EF4-FFF2-40B4-BE49-F238E27FC236}">
                <a16:creationId xmlns:a16="http://schemas.microsoft.com/office/drawing/2014/main" id="{D1D4275C-1917-0DA3-764B-4BE82F9FA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9788" y="6165850"/>
            <a:ext cx="431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unst, stilleven&#10;&#10;Automatisch gegenereerde beschrijving">
            <a:extLst>
              <a:ext uri="{FF2B5EF4-FFF2-40B4-BE49-F238E27FC236}">
                <a16:creationId xmlns:a16="http://schemas.microsoft.com/office/drawing/2014/main" id="{AA8CC83E-D19D-AFC7-6ED1-B8144BC64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
        <p:nvSpPr>
          <p:cNvPr id="4" name="Tekstvak 3">
            <a:extLst>
              <a:ext uri="{FF2B5EF4-FFF2-40B4-BE49-F238E27FC236}">
                <a16:creationId xmlns:a16="http://schemas.microsoft.com/office/drawing/2014/main" id="{3B4F4644-480A-723B-F253-CC9875F29775}"/>
              </a:ext>
            </a:extLst>
          </p:cNvPr>
          <p:cNvSpPr txBox="1"/>
          <p:nvPr/>
        </p:nvSpPr>
        <p:spPr>
          <a:xfrm>
            <a:off x="1907704" y="6205764"/>
            <a:ext cx="6871692" cy="646331"/>
          </a:xfrm>
          <a:prstGeom prst="rect">
            <a:avLst/>
          </a:prstGeom>
          <a:noFill/>
        </p:spPr>
        <p:txBody>
          <a:bodyPr wrap="square" rtlCol="0">
            <a:spAutoFit/>
          </a:bodyPr>
          <a:lstStyle/>
          <a:p>
            <a:r>
              <a:rPr lang="nl-NL" b="1" dirty="0">
                <a:solidFill>
                  <a:schemeClr val="bg1">
                    <a:lumMod val="95000"/>
                  </a:schemeClr>
                </a:solidFill>
              </a:rPr>
              <a:t>Proef 6, Hoe gedraagt een brandbaar gas zich?</a:t>
            </a:r>
          </a:p>
          <a:p>
            <a:r>
              <a:rPr lang="nl-NL" b="1" dirty="0">
                <a:solidFill>
                  <a:schemeClr val="bg1">
                    <a:lumMod val="95000"/>
                  </a:schemeClr>
                </a:solidFill>
              </a:rPr>
              <a:t>Schoolbordtekening van de docent</a:t>
            </a:r>
          </a:p>
        </p:txBody>
      </p:sp>
    </p:spTree>
    <p:extLst>
      <p:ext uri="{BB962C8B-B14F-4D97-AF65-F5344CB8AC3E}">
        <p14:creationId xmlns:p14="http://schemas.microsoft.com/office/powerpoint/2010/main" val="2448721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roef6_KoekblikjeMetGas">
            <a:extLst>
              <a:ext uri="{FF2B5EF4-FFF2-40B4-BE49-F238E27FC236}">
                <a16:creationId xmlns:a16="http://schemas.microsoft.com/office/drawing/2014/main" id="{6CE21950-6055-7C74-D864-A013087CC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4725988"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4CD6F74D-C2F1-91C9-3DFE-7D9413D1A024}"/>
              </a:ext>
            </a:extLst>
          </p:cNvPr>
          <p:cNvSpPr txBox="1">
            <a:spLocks noChangeArrowheads="1"/>
          </p:cNvSpPr>
          <p:nvPr/>
        </p:nvSpPr>
        <p:spPr bwMode="auto">
          <a:xfrm>
            <a:off x="0" y="0"/>
            <a:ext cx="38512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solidFill>
                  <a:schemeClr val="bg1"/>
                </a:solidFill>
              </a:rPr>
              <a:t>Proef 6, De gasexplosie proef</a:t>
            </a:r>
          </a:p>
          <a:p>
            <a:pPr eaLnBrk="1" hangingPunct="1">
              <a:spcBef>
                <a:spcPct val="50000"/>
              </a:spcBef>
              <a:buFontTx/>
              <a:buNone/>
            </a:pPr>
            <a:r>
              <a:rPr lang="nl-NL" altLang="nl-NL" sz="2400" b="1">
                <a:solidFill>
                  <a:schemeClr val="bg1"/>
                </a:solidFill>
              </a:rPr>
              <a:t>Maak een mooie, volle tekening in je perioden-map!</a:t>
            </a:r>
          </a:p>
        </p:txBody>
      </p:sp>
      <p:pic>
        <p:nvPicPr>
          <p:cNvPr id="40964" name="Picture 2" descr="09_VierElementen_februari2013">
            <a:extLst>
              <a:ext uri="{FF2B5EF4-FFF2-40B4-BE49-F238E27FC236}">
                <a16:creationId xmlns:a16="http://schemas.microsoft.com/office/drawing/2014/main" id="{A8EEE6B2-A7F5-6F23-A49B-6438351E6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6165850"/>
            <a:ext cx="63182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Afbeelding 2" descr="Afbeelding met tekst&#10;&#10;Automatisch gegenereerde beschrijving">
            <a:extLst>
              <a:ext uri="{FF2B5EF4-FFF2-40B4-BE49-F238E27FC236}">
                <a16:creationId xmlns:a16="http://schemas.microsoft.com/office/drawing/2014/main" id="{D5C7C00E-01C5-65BD-804D-1C7DF6154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3" y="0"/>
            <a:ext cx="4624387"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kstvak 3">
            <a:extLst>
              <a:ext uri="{FF2B5EF4-FFF2-40B4-BE49-F238E27FC236}">
                <a16:creationId xmlns:a16="http://schemas.microsoft.com/office/drawing/2014/main" id="{C0ACEC0D-D0FF-9A0D-84A1-094C5A33D7D8}"/>
              </a:ext>
            </a:extLst>
          </p:cNvPr>
          <p:cNvSpPr txBox="1">
            <a:spLocks noChangeArrowheads="1"/>
          </p:cNvSpPr>
          <p:nvPr/>
        </p:nvSpPr>
        <p:spPr bwMode="auto">
          <a:xfrm>
            <a:off x="971550" y="6254750"/>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solidFill>
                  <a:schemeClr val="bg1"/>
                </a:solidFill>
              </a:rPr>
              <a:t>Links: tekening van leerling; rechts: schoolbordtekening docent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roef6_KoekblikjeMetGas">
            <a:extLst>
              <a:ext uri="{FF2B5EF4-FFF2-40B4-BE49-F238E27FC236}">
                <a16:creationId xmlns:a16="http://schemas.microsoft.com/office/drawing/2014/main" id="{8BF842F5-A95E-F323-1456-E00C40342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25" y="0"/>
            <a:ext cx="25177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kstvak 1">
            <a:extLst>
              <a:ext uri="{FF2B5EF4-FFF2-40B4-BE49-F238E27FC236}">
                <a16:creationId xmlns:a16="http://schemas.microsoft.com/office/drawing/2014/main" id="{91209124-EB13-C631-6041-EF8FF5415C4B}"/>
              </a:ext>
            </a:extLst>
          </p:cNvPr>
          <p:cNvSpPr txBox="1">
            <a:spLocks noChangeArrowheads="1"/>
          </p:cNvSpPr>
          <p:nvPr/>
        </p:nvSpPr>
        <p:spPr bwMode="auto">
          <a:xfrm>
            <a:off x="107950" y="0"/>
            <a:ext cx="89281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P</a:t>
            </a:r>
            <a:r>
              <a:rPr lang="nl-NL" altLang="nl-NL" sz="2400" b="1">
                <a:solidFill>
                  <a:schemeClr val="bg1"/>
                </a:solidFill>
              </a:rPr>
              <a:t>roef 6   “Hoe gedraagt een brandbaar gas zich?”</a:t>
            </a:r>
          </a:p>
          <a:p>
            <a:pPr>
              <a:spcBef>
                <a:spcPct val="0"/>
              </a:spcBef>
              <a:buFontTx/>
              <a:buNone/>
            </a:pPr>
            <a:endParaRPr lang="nl-NL" altLang="nl-NL" sz="2400" b="1">
              <a:solidFill>
                <a:schemeClr val="bg1"/>
              </a:solidFill>
            </a:endParaRPr>
          </a:p>
          <a:p>
            <a:pPr>
              <a:spcBef>
                <a:spcPct val="0"/>
              </a:spcBef>
              <a:buFontTx/>
              <a:buNone/>
            </a:pPr>
            <a:r>
              <a:rPr lang="nl-NL" altLang="nl-NL" sz="2400">
                <a:solidFill>
                  <a:schemeClr val="bg1"/>
                </a:solidFill>
              </a:rPr>
              <a:t>Gassen branden weer heel anders dan vaste stoffen of vloeistoffen. We onderzoeken dit.</a:t>
            </a:r>
          </a:p>
          <a:p>
            <a:pPr>
              <a:spcBef>
                <a:spcPct val="0"/>
              </a:spcBef>
              <a:buFontTx/>
              <a:buNone/>
            </a:pPr>
            <a:endParaRPr lang="nl-NL" altLang="nl-NL" sz="2400">
              <a:solidFill>
                <a:schemeClr val="bg1"/>
              </a:solidFill>
            </a:endParaRPr>
          </a:p>
          <a:p>
            <a:pPr>
              <a:spcBef>
                <a:spcPct val="0"/>
              </a:spcBef>
              <a:buFontTx/>
              <a:buNone/>
            </a:pPr>
            <a:r>
              <a:rPr lang="nl-NL" altLang="nl-NL" sz="2400" b="1" u="sng">
                <a:solidFill>
                  <a:schemeClr val="bg1"/>
                </a:solidFill>
              </a:rPr>
              <a:t>Benodigdheden:</a:t>
            </a:r>
          </a:p>
          <a:p>
            <a:pPr>
              <a:spcBef>
                <a:spcPct val="0"/>
              </a:spcBef>
              <a:buFontTx/>
              <a:buNone/>
            </a:pPr>
            <a:r>
              <a:rPr lang="nl-NL" altLang="nl-NL" sz="2400">
                <a:solidFill>
                  <a:schemeClr val="bg1"/>
                </a:solidFill>
              </a:rPr>
              <a:t>*** Rond koekblik met deksel. In deksel en bodem zitten gaten</a:t>
            </a:r>
          </a:p>
          <a:p>
            <a:pPr>
              <a:spcBef>
                <a:spcPct val="0"/>
              </a:spcBef>
              <a:buFontTx/>
              <a:buNone/>
            </a:pPr>
            <a:r>
              <a:rPr lang="nl-NL" altLang="nl-NL" sz="2400">
                <a:solidFill>
                  <a:schemeClr val="bg1"/>
                </a:solidFill>
              </a:rPr>
              <a:t>*** Het gat in de deksel is afgeplakt met tape</a:t>
            </a:r>
          </a:p>
          <a:p>
            <a:pPr>
              <a:spcBef>
                <a:spcPct val="0"/>
              </a:spcBef>
              <a:buFontTx/>
              <a:buNone/>
            </a:pPr>
            <a:r>
              <a:rPr lang="nl-NL" altLang="nl-NL" sz="2400">
                <a:solidFill>
                  <a:schemeClr val="bg1"/>
                </a:solidFill>
              </a:rPr>
              <a:t>*** Aardgas met brander</a:t>
            </a:r>
          </a:p>
          <a:p>
            <a:pPr>
              <a:spcBef>
                <a:spcPct val="0"/>
              </a:spcBef>
              <a:buFontTx/>
              <a:buNone/>
            </a:pPr>
            <a:endParaRPr lang="nl-NL" altLang="nl-NL" sz="2400">
              <a:solidFill>
                <a:schemeClr val="bg1"/>
              </a:solidFill>
            </a:endParaRPr>
          </a:p>
          <a:p>
            <a:pPr>
              <a:spcBef>
                <a:spcPct val="0"/>
              </a:spcBef>
              <a:buFontTx/>
              <a:buNone/>
            </a:pPr>
            <a:r>
              <a:rPr lang="nl-NL" altLang="nl-NL" sz="2400" b="1" u="sng">
                <a:solidFill>
                  <a:schemeClr val="bg1"/>
                </a:solidFill>
              </a:rPr>
              <a:t>Waarneming:</a:t>
            </a:r>
          </a:p>
          <a:p>
            <a:pPr>
              <a:spcBef>
                <a:spcPct val="0"/>
              </a:spcBef>
              <a:buFontTx/>
              <a:buNone/>
            </a:pPr>
            <a:r>
              <a:rPr lang="nl-NL" altLang="nl-NL" sz="2400">
                <a:solidFill>
                  <a:schemeClr val="bg1"/>
                </a:solidFill>
              </a:rPr>
              <a:t>(Schrijf hier zo nauwkeurig mogelijk je eigen waarnemingen. Hoe begon de proef? Wat zag je allemaal. Hoe eindigde de proef?)</a:t>
            </a:r>
          </a:p>
          <a:p>
            <a:pPr>
              <a:spcBef>
                <a:spcPct val="0"/>
              </a:spcBef>
              <a:buFontTx/>
              <a:buNone/>
            </a:pPr>
            <a:endParaRPr lang="nl-NL" altLang="nl-NL" sz="2400" u="sng">
              <a:solidFill>
                <a:schemeClr val="bg1"/>
              </a:solidFill>
            </a:endParaRPr>
          </a:p>
          <a:p>
            <a:pPr>
              <a:spcBef>
                <a:spcPct val="0"/>
              </a:spcBef>
              <a:buFontTx/>
              <a:buNone/>
            </a:pPr>
            <a:r>
              <a:rPr lang="nl-NL" altLang="nl-NL" sz="2400" b="1" u="sng">
                <a:solidFill>
                  <a:schemeClr val="bg1"/>
                </a:solidFill>
              </a:rPr>
              <a:t>Conslusie:</a:t>
            </a:r>
          </a:p>
          <a:p>
            <a:pPr>
              <a:spcBef>
                <a:spcPct val="0"/>
              </a:spcBef>
              <a:buFontTx/>
              <a:buNone/>
            </a:pPr>
            <a:r>
              <a:rPr lang="nl-NL" altLang="nl-NL" sz="2400">
                <a:solidFill>
                  <a:schemeClr val="bg1"/>
                </a:solidFill>
              </a:rPr>
              <a:t>(Wordt gedicteerd door de leraar)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195BC33F-E47A-38F8-9B44-B9CBF4773B68}"/>
              </a:ext>
            </a:extLst>
          </p:cNvPr>
          <p:cNvSpPr>
            <a:spLocks noChangeArrowheads="1"/>
          </p:cNvSpPr>
          <p:nvPr/>
        </p:nvSpPr>
        <p:spPr bwMode="auto">
          <a:xfrm>
            <a:off x="2786063" y="1546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400" b="1">
                <a:cs typeface="Times New Roman" panose="02020603050405020304" pitchFamily="18" charset="0"/>
              </a:rPr>
              <a:t>Schema van het verbrandingspracticum. Proef 1.</a:t>
            </a:r>
            <a:endParaRPr lang="nl-NL" altLang="nl-NL" sz="600"/>
          </a:p>
          <a:p>
            <a:pPr>
              <a:spcBef>
                <a:spcPct val="0"/>
              </a:spcBef>
              <a:buFontTx/>
              <a:buNone/>
            </a:pPr>
            <a:endParaRPr lang="nl-NL" altLang="nl-NL" sz="1800"/>
          </a:p>
        </p:txBody>
      </p:sp>
      <p:graphicFrame>
        <p:nvGraphicFramePr>
          <p:cNvPr id="7" name="Tabel 6">
            <a:extLst>
              <a:ext uri="{FF2B5EF4-FFF2-40B4-BE49-F238E27FC236}">
                <a16:creationId xmlns:a16="http://schemas.microsoft.com/office/drawing/2014/main" id="{52455DF0-5C10-EDF3-21FE-6FCC1484C376}"/>
              </a:ext>
            </a:extLst>
          </p:cNvPr>
          <p:cNvGraphicFramePr>
            <a:graphicFrameLocks noGrp="1"/>
          </p:cNvGraphicFramePr>
          <p:nvPr/>
        </p:nvGraphicFramePr>
        <p:xfrm>
          <a:off x="384312" y="0"/>
          <a:ext cx="8748465" cy="7152384"/>
        </p:xfrm>
        <a:graphic>
          <a:graphicData uri="http://schemas.openxmlformats.org/drawingml/2006/table">
            <a:tbl>
              <a:tblPr firstRow="1" firstCol="1" lastRow="1" lastCol="1" bandRow="1" bandCol="1">
                <a:tableStyleId>{5C22544A-7EE6-4342-B048-85BDC9FD1C3A}</a:tableStyleId>
              </a:tblPr>
              <a:tblGrid>
                <a:gridCol w="468669">
                  <a:extLst>
                    <a:ext uri="{9D8B030D-6E8A-4147-A177-3AD203B41FA5}">
                      <a16:colId xmlns:a16="http://schemas.microsoft.com/office/drawing/2014/main" val="20000"/>
                    </a:ext>
                  </a:extLst>
                </a:gridCol>
                <a:gridCol w="1859049">
                  <a:extLst>
                    <a:ext uri="{9D8B030D-6E8A-4147-A177-3AD203B41FA5}">
                      <a16:colId xmlns:a16="http://schemas.microsoft.com/office/drawing/2014/main" val="20001"/>
                    </a:ext>
                  </a:extLst>
                </a:gridCol>
                <a:gridCol w="2202739">
                  <a:extLst>
                    <a:ext uri="{9D8B030D-6E8A-4147-A177-3AD203B41FA5}">
                      <a16:colId xmlns:a16="http://schemas.microsoft.com/office/drawing/2014/main" val="20002"/>
                    </a:ext>
                  </a:extLst>
                </a:gridCol>
                <a:gridCol w="2155871">
                  <a:extLst>
                    <a:ext uri="{9D8B030D-6E8A-4147-A177-3AD203B41FA5}">
                      <a16:colId xmlns:a16="http://schemas.microsoft.com/office/drawing/2014/main" val="20003"/>
                    </a:ext>
                  </a:extLst>
                </a:gridCol>
                <a:gridCol w="2062137">
                  <a:extLst>
                    <a:ext uri="{9D8B030D-6E8A-4147-A177-3AD203B41FA5}">
                      <a16:colId xmlns:a16="http://schemas.microsoft.com/office/drawing/2014/main" val="20004"/>
                    </a:ext>
                  </a:extLst>
                </a:gridCol>
              </a:tblGrid>
              <a:tr h="166755">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800" dirty="0">
                          <a:effectLst/>
                        </a:rPr>
                        <a:t> </a:t>
                      </a:r>
                      <a:endParaRPr lang="nl-NL" sz="6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800">
                          <a:effectLst/>
                        </a:rPr>
                        <a:t>Materiaal</a:t>
                      </a:r>
                      <a:endParaRPr lang="nl-NL" sz="6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800">
                          <a:effectLst/>
                        </a:rPr>
                        <a:t>Branden</a:t>
                      </a:r>
                      <a:endParaRPr lang="nl-NL" sz="6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800">
                          <a:effectLst/>
                        </a:rPr>
                        <a:t>Reuk en rook</a:t>
                      </a:r>
                      <a:endParaRPr lang="nl-NL" sz="6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800">
                          <a:effectLst/>
                        </a:rPr>
                        <a:t>As-rest</a:t>
                      </a:r>
                      <a:endParaRPr lang="nl-NL" sz="6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0"/>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1</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Droog hout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1"/>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2</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Jong hout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2"/>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3</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Jute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3"/>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4</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Katoen </a:t>
                      </a:r>
                      <a:r>
                        <a:rPr lang="nl-NL" sz="2000" dirty="0">
                          <a:effectLst/>
                          <a:highlight>
                            <a:srgbClr val="0000FF"/>
                          </a:highligh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0000FF"/>
                          </a:highligh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highlight>
                            <a:srgbClr val="0000FF"/>
                          </a:highligh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highlight>
                            <a:srgbClr val="0000FF"/>
                          </a:highligh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4"/>
                  </a:ext>
                </a:extLst>
              </a:tr>
              <a:tr h="166755">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 </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effectLst/>
                          <a:highlight>
                            <a:srgbClr val="0000FF"/>
                          </a:highlight>
                        </a:rPr>
                        <a:t>Xxxxxxxxxx</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effectLst/>
                          <a:highlight>
                            <a:srgbClr val="0000FF"/>
                          </a:highlight>
                        </a:rPr>
                        <a:t>xxxxxxxxxxxx</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0000FF"/>
                          </a:highlight>
                        </a:rPr>
                        <a:t>xxxxxxxxxxxxx</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solidFill>
                            <a:schemeClr val="tx1"/>
                          </a:solidFill>
                          <a:effectLst/>
                          <a:highlight>
                            <a:srgbClr val="0000FF"/>
                          </a:highlight>
                        </a:rPr>
                        <a:t>xxxxxxxxxxx</a:t>
                      </a:r>
                      <a:endParaRPr lang="nl-NL" sz="2000" dirty="0">
                        <a:solidFill>
                          <a:schemeClr val="tx1"/>
                        </a:solidFill>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5"/>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5</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Ruwe </a:t>
                      </a:r>
                    </a:p>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schapenwol</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6"/>
                  </a:ext>
                </a:extLst>
              </a:tr>
              <a:tr h="667021">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6</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Bewerkte </a:t>
                      </a:r>
                    </a:p>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schapenwol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7"/>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7</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Zijde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8"/>
                  </a:ext>
                </a:extLst>
              </a:tr>
              <a:tr h="166755">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 </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008000"/>
                          </a:highlight>
                        </a:rPr>
                        <a:t>xxxxxxxxxxx</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effectLst/>
                          <a:highlight>
                            <a:srgbClr val="008000"/>
                          </a:highlight>
                        </a:rPr>
                        <a:t>xxxxxxxxxxxxx</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008000"/>
                          </a:highlight>
                        </a:rPr>
                        <a:t>xxxxxxxxxxxxx</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solidFill>
                            <a:schemeClr val="tx1"/>
                          </a:solidFill>
                          <a:effectLst/>
                          <a:highlight>
                            <a:srgbClr val="008000"/>
                          </a:highlight>
                        </a:rPr>
                        <a:t>xxxxxxxxxxx</a:t>
                      </a:r>
                      <a:endParaRPr lang="nl-NL" sz="2000" dirty="0">
                        <a:solidFill>
                          <a:schemeClr val="tx1"/>
                        </a:solidFill>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09"/>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8</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Nylon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10"/>
                  </a:ext>
                </a:extLst>
              </a:tr>
              <a:tr h="166755">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 </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FF0000"/>
                          </a:highlight>
                        </a:rPr>
                        <a:t>xxxxxxxxxxx</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effectLst/>
                          <a:highlight>
                            <a:srgbClr val="FF0000"/>
                          </a:highlight>
                        </a:rPr>
                        <a:t>xxxxxxxxxxxxx</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highlight>
                            <a:srgbClr val="FF0000"/>
                          </a:highlight>
                        </a:rPr>
                        <a:t>xxxxxxxxxxxxx</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err="1">
                          <a:solidFill>
                            <a:schemeClr val="tx1"/>
                          </a:solidFill>
                          <a:effectLst/>
                          <a:highlight>
                            <a:srgbClr val="FF0000"/>
                          </a:highlight>
                        </a:rPr>
                        <a:t>xxxxxxxxxxx</a:t>
                      </a:r>
                      <a:endParaRPr lang="nl-NL" sz="2000" dirty="0">
                        <a:solidFill>
                          <a:schemeClr val="tx1"/>
                        </a:solidFill>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11"/>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9</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Zwavel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12"/>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10</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Rode fosfor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13"/>
                  </a:ext>
                </a:extLst>
              </a:tr>
              <a:tr h="500266">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400">
                          <a:effectLst/>
                        </a:rPr>
                        <a:t>11</a:t>
                      </a:r>
                      <a:endParaRPr lang="nl-NL" sz="24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b="0" dirty="0">
                          <a:solidFill>
                            <a:schemeClr val="tx1"/>
                          </a:solidFill>
                          <a:effectLst/>
                        </a:rPr>
                        <a:t>Magnesium </a:t>
                      </a:r>
                    </a:p>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a:effectLst/>
                        </a:rPr>
                        <a:t> </a:t>
                      </a:r>
                      <a:endParaRPr lang="nl-NL" sz="200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tc>
                  <a:txBody>
                    <a:bodyPr/>
                    <a:lstStyle/>
                    <a:p>
                      <a:pPr algn="just">
                        <a:spcAft>
                          <a:spcPts val="0"/>
                        </a:spcAft>
                        <a:tabLst>
                          <a:tab pos="359410" algn="l"/>
                          <a:tab pos="718820" algn="l"/>
                          <a:tab pos="1078230" algn="l"/>
                          <a:tab pos="1437640" algn="l"/>
                          <a:tab pos="1797050" algn="l"/>
                          <a:tab pos="2156460" algn="l"/>
                          <a:tab pos="2515870" algn="l"/>
                          <a:tab pos="2875280" algn="l"/>
                          <a:tab pos="3234690" algn="l"/>
                          <a:tab pos="3594100" algn="l"/>
                          <a:tab pos="3953510" algn="l"/>
                          <a:tab pos="4312920" algn="l"/>
                          <a:tab pos="4672330" algn="l"/>
                          <a:tab pos="5031740" algn="l"/>
                          <a:tab pos="5391150" algn="l"/>
                          <a:tab pos="5750560" algn="l"/>
                        </a:tabLst>
                      </a:pPr>
                      <a:r>
                        <a:rPr lang="nl-NL" sz="2000" dirty="0">
                          <a:effectLst/>
                        </a:rPr>
                        <a:t> </a:t>
                      </a:r>
                      <a:endParaRPr lang="nl-NL" sz="2000" dirty="0">
                        <a:effectLst/>
                        <a:latin typeface="GoudyOlSt BT"/>
                        <a:ea typeface="Times New Roman" panose="02020603050405020304" pitchFamily="18" charset="0"/>
                        <a:cs typeface="Times New Roman" panose="02020603050405020304" pitchFamily="18" charset="0"/>
                      </a:endParaRPr>
                    </a:p>
                  </a:txBody>
                  <a:tcPr marL="38284" marR="38284" marT="0" marB="0"/>
                </a:tc>
                <a:extLst>
                  <a:ext uri="{0D108BD9-81ED-4DB2-BD59-A6C34878D82A}">
                    <a16:rowId xmlns:a16="http://schemas.microsoft.com/office/drawing/2014/main" val="10014"/>
                  </a:ext>
                </a:extLst>
              </a:tr>
            </a:tbl>
          </a:graphicData>
        </a:graphic>
      </p:graphicFrame>
      <p:sp>
        <p:nvSpPr>
          <p:cNvPr id="5124" name="Rectangle 2">
            <a:extLst>
              <a:ext uri="{FF2B5EF4-FFF2-40B4-BE49-F238E27FC236}">
                <a16:creationId xmlns:a16="http://schemas.microsoft.com/office/drawing/2014/main" id="{46F62190-05DB-98DF-9E0C-931903B893ED}"/>
              </a:ext>
            </a:extLst>
          </p:cNvPr>
          <p:cNvSpPr>
            <a:spLocks noChangeArrowheads="1"/>
          </p:cNvSpPr>
          <p:nvPr/>
        </p:nvSpPr>
        <p:spPr bwMode="auto">
          <a:xfrm>
            <a:off x="0" y="404813"/>
            <a:ext cx="2238851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nl-NL" altLang="nl-NL" sz="1800"/>
          </a:p>
        </p:txBody>
      </p:sp>
      <p:grpSp>
        <p:nvGrpSpPr>
          <p:cNvPr id="5125" name="SMARTInkShape-Group3">
            <a:extLst>
              <a:ext uri="{FF2B5EF4-FFF2-40B4-BE49-F238E27FC236}">
                <a16:creationId xmlns:a16="http://schemas.microsoft.com/office/drawing/2014/main" id="{3B945A8C-16A5-2847-A012-9B23E936AA9A}"/>
              </a:ext>
            </a:extLst>
          </p:cNvPr>
          <p:cNvGrpSpPr>
            <a:grpSpLocks/>
          </p:cNvGrpSpPr>
          <p:nvPr/>
        </p:nvGrpSpPr>
        <p:grpSpPr bwMode="auto">
          <a:xfrm>
            <a:off x="652463" y="5010150"/>
            <a:ext cx="17462" cy="52388"/>
            <a:chOff x="651868" y="5009555"/>
            <a:chExt cx="17860" cy="53579"/>
          </a:xfrm>
        </p:grpSpPr>
        <p:sp>
          <p:nvSpPr>
            <p:cNvPr id="9" name="SMARTInkShape-5">
              <a:extLst>
                <a:ext uri="{FF2B5EF4-FFF2-40B4-BE49-F238E27FC236}">
                  <a16:creationId xmlns:a16="http://schemas.microsoft.com/office/drawing/2014/main" id="{0BA94B16-A385-AB8C-8C00-7526D80CB7E6}"/>
                </a:ext>
              </a:extLst>
            </p:cNvPr>
            <p:cNvSpPr/>
            <p:nvPr/>
          </p:nvSpPr>
          <p:spPr>
            <a:xfrm>
              <a:off x="651868" y="5045274"/>
              <a:ext cx="17860" cy="17860"/>
            </a:xfrm>
            <a:custGeom>
              <a:avLst/>
              <a:gdLst/>
              <a:ahLst/>
              <a:cxnLst/>
              <a:rect l="0" t="0" r="0" b="0"/>
              <a:pathLst>
                <a:path w="17860" h="17861">
                  <a:moveTo>
                    <a:pt x="17859" y="0"/>
                  </a:moveTo>
                  <a:lnTo>
                    <a:pt x="1608" y="0"/>
                  </a:lnTo>
                  <a:lnTo>
                    <a:pt x="1072" y="991"/>
                  </a:lnTo>
                  <a:lnTo>
                    <a:pt x="0" y="17482"/>
                  </a:lnTo>
                  <a:lnTo>
                    <a:pt x="17750" y="17860"/>
                  </a:lnTo>
                  <a:lnTo>
                    <a:pt x="8929" y="17860"/>
                  </a:lnTo>
                  <a:lnTo>
                    <a:pt x="17859" y="1786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10" name="SMARTInkShape-6">
              <a:extLst>
                <a:ext uri="{FF2B5EF4-FFF2-40B4-BE49-F238E27FC236}">
                  <a16:creationId xmlns:a16="http://schemas.microsoft.com/office/drawing/2014/main" id="{BB25DC9E-C6F5-3256-0D7B-88D550ADC02C}"/>
                </a:ext>
              </a:extLst>
            </p:cNvPr>
            <p:cNvSpPr/>
            <p:nvPr/>
          </p:nvSpPr>
          <p:spPr>
            <a:xfrm>
              <a:off x="659986" y="5009555"/>
              <a:ext cx="9742" cy="0"/>
            </a:xfrm>
            <a:custGeom>
              <a:avLst/>
              <a:gdLst/>
              <a:ahLst/>
              <a:cxnLst/>
              <a:rect l="0" t="0" r="0" b="0"/>
              <a:pathLst>
                <a:path w="8931" h="1">
                  <a:moveTo>
                    <a:pt x="8930" y="0"/>
                  </a:move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grpSp>
      <p:pic>
        <p:nvPicPr>
          <p:cNvPr id="5126" name="Picture 4" descr="Titelpagina">
            <a:extLst>
              <a:ext uri="{FF2B5EF4-FFF2-40B4-BE49-F238E27FC236}">
                <a16:creationId xmlns:a16="http://schemas.microsoft.com/office/drawing/2014/main" id="{6094EF9E-8486-5315-AF4C-D35C99D01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438" y="6384925"/>
            <a:ext cx="3587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9_VierElementen_februari2013">
            <a:extLst>
              <a:ext uri="{FF2B5EF4-FFF2-40B4-BE49-F238E27FC236}">
                <a16:creationId xmlns:a16="http://schemas.microsoft.com/office/drawing/2014/main" id="{5F26A528-E034-4414-657D-79B235D2B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0163"/>
            <a:ext cx="6799262"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kstvak 1">
            <a:extLst>
              <a:ext uri="{FF2B5EF4-FFF2-40B4-BE49-F238E27FC236}">
                <a16:creationId xmlns:a16="http://schemas.microsoft.com/office/drawing/2014/main" id="{D9E61162-D1EA-7B06-D98D-EBAE3843D2B1}"/>
              </a:ext>
            </a:extLst>
          </p:cNvPr>
          <p:cNvSpPr txBox="1">
            <a:spLocks noChangeArrowheads="1"/>
          </p:cNvSpPr>
          <p:nvPr/>
        </p:nvSpPr>
        <p:spPr bwMode="auto">
          <a:xfrm>
            <a:off x="447675" y="6237288"/>
            <a:ext cx="813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2000" b="1">
                <a:solidFill>
                  <a:schemeClr val="bg1"/>
                </a:solidFill>
              </a:rPr>
              <a:t>Indeling van de vier elementen volgens de Oude Grieken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kstvak 1">
            <a:extLst>
              <a:ext uri="{FF2B5EF4-FFF2-40B4-BE49-F238E27FC236}">
                <a16:creationId xmlns:a16="http://schemas.microsoft.com/office/drawing/2014/main" id="{0B3187A3-441A-BA69-156D-683E9D926CFA}"/>
              </a:ext>
            </a:extLst>
          </p:cNvPr>
          <p:cNvSpPr txBox="1">
            <a:spLocks noChangeArrowheads="1"/>
          </p:cNvSpPr>
          <p:nvPr/>
        </p:nvSpPr>
        <p:spPr bwMode="auto">
          <a:xfrm>
            <a:off x="107950" y="0"/>
            <a:ext cx="882015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a:solidFill>
                  <a:schemeClr val="bg1"/>
                </a:solidFill>
              </a:rPr>
              <a:t>Bestaanstoestanden van de stof: de vier elementen</a:t>
            </a:r>
          </a:p>
          <a:p>
            <a:pPr>
              <a:spcBef>
                <a:spcPct val="0"/>
              </a:spcBef>
              <a:buFontTx/>
              <a:buNone/>
            </a:pPr>
            <a:r>
              <a:rPr lang="nl-NL" altLang="nl-NL" sz="2400">
                <a:solidFill>
                  <a:schemeClr val="bg1"/>
                </a:solidFill>
              </a:rPr>
              <a:t>Het vuur kan zich richten naar een element.</a:t>
            </a:r>
          </a:p>
          <a:p>
            <a:pPr>
              <a:spcBef>
                <a:spcPct val="0"/>
              </a:spcBef>
              <a:buFontTx/>
              <a:buNone/>
            </a:pPr>
            <a:endParaRPr lang="nl-NL" altLang="nl-NL" sz="2400">
              <a:solidFill>
                <a:schemeClr val="bg1"/>
              </a:solidFill>
            </a:endParaRPr>
          </a:p>
          <a:p>
            <a:pPr>
              <a:spcBef>
                <a:spcPct val="0"/>
              </a:spcBef>
              <a:buFontTx/>
              <a:buAutoNum type="arabicParenR"/>
            </a:pPr>
            <a:r>
              <a:rPr lang="nl-NL" altLang="nl-NL" sz="2400">
                <a:solidFill>
                  <a:schemeClr val="bg1"/>
                </a:solidFill>
              </a:rPr>
              <a:t>Element aarde: (vorm: van het voorwerp)</a:t>
            </a:r>
          </a:p>
          <a:p>
            <a:pPr>
              <a:spcBef>
                <a:spcPct val="0"/>
              </a:spcBef>
              <a:buFontTx/>
              <a:buNone/>
            </a:pPr>
            <a:r>
              <a:rPr lang="nl-NL" altLang="nl-NL" sz="2400">
                <a:solidFill>
                  <a:schemeClr val="bg1"/>
                </a:solidFill>
              </a:rPr>
              <a:t>vaste stoffen: metalen, hout, kunststof enz.</a:t>
            </a:r>
          </a:p>
          <a:p>
            <a:pPr>
              <a:spcBef>
                <a:spcPct val="0"/>
              </a:spcBef>
              <a:buFontTx/>
              <a:buNone/>
            </a:pPr>
            <a:r>
              <a:rPr lang="nl-NL" altLang="nl-NL" sz="2400">
                <a:solidFill>
                  <a:schemeClr val="bg1"/>
                </a:solidFill>
              </a:rPr>
              <a:t>Het vuur dat hier bij hoort: gloeiend kolen vuurtje</a:t>
            </a:r>
          </a:p>
          <a:p>
            <a:pPr>
              <a:spcBef>
                <a:spcPct val="0"/>
              </a:spcBef>
              <a:buFontTx/>
              <a:buNone/>
            </a:pPr>
            <a:endParaRPr lang="nl-NL" altLang="nl-NL" sz="2400">
              <a:solidFill>
                <a:schemeClr val="bg1"/>
              </a:solidFill>
            </a:endParaRPr>
          </a:p>
          <a:p>
            <a:pPr>
              <a:spcBef>
                <a:spcPct val="0"/>
              </a:spcBef>
              <a:buFontTx/>
              <a:buNone/>
            </a:pPr>
            <a:r>
              <a:rPr lang="nl-NL" altLang="nl-NL" sz="2400">
                <a:solidFill>
                  <a:schemeClr val="bg1"/>
                </a:solidFill>
              </a:rPr>
              <a:t>2) Element water: (vorm: het “vat” waar het in zit)</a:t>
            </a:r>
          </a:p>
          <a:p>
            <a:pPr>
              <a:spcBef>
                <a:spcPct val="0"/>
              </a:spcBef>
              <a:buFontTx/>
              <a:buNone/>
            </a:pPr>
            <a:r>
              <a:rPr lang="nl-NL" altLang="nl-NL" sz="2400">
                <a:solidFill>
                  <a:schemeClr val="bg1"/>
                </a:solidFill>
              </a:rPr>
              <a:t>vloeistoffen: water, olie, melk enz.</a:t>
            </a:r>
          </a:p>
          <a:p>
            <a:pPr>
              <a:spcBef>
                <a:spcPct val="0"/>
              </a:spcBef>
              <a:buFontTx/>
              <a:buNone/>
            </a:pPr>
            <a:r>
              <a:rPr lang="nl-NL" altLang="nl-NL" sz="2400">
                <a:solidFill>
                  <a:schemeClr val="bg1"/>
                </a:solidFill>
              </a:rPr>
              <a:t>Het vuur dat hier bij hoort: bijv. spiritus (alcohol proef 4-5)</a:t>
            </a:r>
          </a:p>
          <a:p>
            <a:pPr>
              <a:spcBef>
                <a:spcPct val="0"/>
              </a:spcBef>
              <a:buFontTx/>
              <a:buNone/>
            </a:pPr>
            <a:endParaRPr lang="nl-NL" altLang="nl-NL" sz="2400">
              <a:solidFill>
                <a:schemeClr val="bg1"/>
              </a:solidFill>
            </a:endParaRPr>
          </a:p>
          <a:p>
            <a:pPr>
              <a:spcBef>
                <a:spcPct val="0"/>
              </a:spcBef>
              <a:buFontTx/>
              <a:buNone/>
            </a:pPr>
            <a:r>
              <a:rPr lang="nl-NL" altLang="nl-NL" sz="2400">
                <a:solidFill>
                  <a:schemeClr val="bg1"/>
                </a:solidFill>
              </a:rPr>
              <a:t>3) Element lucht: (vorm: hele ruimte)</a:t>
            </a:r>
          </a:p>
          <a:p>
            <a:pPr>
              <a:spcBef>
                <a:spcPct val="0"/>
              </a:spcBef>
              <a:buFontTx/>
              <a:buNone/>
            </a:pPr>
            <a:r>
              <a:rPr lang="nl-NL" altLang="nl-NL" sz="2400">
                <a:solidFill>
                  <a:schemeClr val="bg1"/>
                </a:solidFill>
              </a:rPr>
              <a:t>gassen: zuurstof, koolzuurgas, waterstofgas enz.</a:t>
            </a:r>
          </a:p>
          <a:p>
            <a:pPr>
              <a:spcBef>
                <a:spcPct val="0"/>
              </a:spcBef>
              <a:buFontTx/>
              <a:buNone/>
            </a:pPr>
            <a:r>
              <a:rPr lang="nl-NL" altLang="nl-NL" sz="2400">
                <a:solidFill>
                  <a:schemeClr val="bg1"/>
                </a:solidFill>
              </a:rPr>
              <a:t>Het vuur dat hier bij hoort: bijv. aardgas (proef 6)</a:t>
            </a:r>
          </a:p>
          <a:p>
            <a:pPr>
              <a:spcBef>
                <a:spcPct val="0"/>
              </a:spcBef>
              <a:buFontTx/>
              <a:buNone/>
            </a:pPr>
            <a:endParaRPr lang="nl-NL" altLang="nl-NL" sz="2400">
              <a:solidFill>
                <a:schemeClr val="bg1"/>
              </a:solidFill>
            </a:endParaRPr>
          </a:p>
          <a:p>
            <a:pPr>
              <a:spcBef>
                <a:spcPct val="0"/>
              </a:spcBef>
              <a:buFontTx/>
              <a:buNone/>
            </a:pPr>
            <a:r>
              <a:rPr lang="nl-NL" altLang="nl-NL" sz="2400">
                <a:solidFill>
                  <a:schemeClr val="bg1"/>
                </a:solidFill>
              </a:rPr>
              <a:t>4) Element licht/warmte: (vorm: doorstraalt hele ruimte)</a:t>
            </a:r>
          </a:p>
          <a:p>
            <a:pPr>
              <a:spcBef>
                <a:spcPct val="0"/>
              </a:spcBef>
              <a:buFontTx/>
              <a:buNone/>
            </a:pPr>
            <a:r>
              <a:rPr lang="nl-NL" altLang="nl-NL" sz="2400">
                <a:solidFill>
                  <a:schemeClr val="bg1"/>
                </a:solidFill>
              </a:rPr>
              <a:t>straling: van zon, maan, sterren enz.</a:t>
            </a:r>
          </a:p>
          <a:p>
            <a:pPr>
              <a:spcBef>
                <a:spcPct val="0"/>
              </a:spcBef>
              <a:buFontTx/>
              <a:buNone/>
            </a:pPr>
            <a:r>
              <a:rPr lang="nl-NL" altLang="nl-NL" sz="2400">
                <a:solidFill>
                  <a:schemeClr val="bg1"/>
                </a:solidFill>
              </a:rPr>
              <a:t>Het vuur dat hier bij hoort: bijv. magnesium (proef 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Proef2_SpiritusInBak2">
            <a:extLst>
              <a:ext uri="{FF2B5EF4-FFF2-40B4-BE49-F238E27FC236}">
                <a16:creationId xmlns:a16="http://schemas.microsoft.com/office/drawing/2014/main" id="{7A1026D1-FB2F-C273-5F38-273A60C0A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13" y="52388"/>
            <a:ext cx="4446587"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Proef6_KoekblikjeMetGas">
            <a:extLst>
              <a:ext uri="{FF2B5EF4-FFF2-40B4-BE49-F238E27FC236}">
                <a16:creationId xmlns:a16="http://schemas.microsoft.com/office/drawing/2014/main" id="{9494567D-BC95-8FB0-1FAA-064E0CC2D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57588"/>
            <a:ext cx="252095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Afbeelding 5">
            <a:extLst>
              <a:ext uri="{FF2B5EF4-FFF2-40B4-BE49-F238E27FC236}">
                <a16:creationId xmlns:a16="http://schemas.microsoft.com/office/drawing/2014/main" id="{9C5BDE08-24F3-01AB-5009-069AEFD325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8838" y="3789363"/>
            <a:ext cx="53990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hthoek 7">
            <a:extLst>
              <a:ext uri="{FF2B5EF4-FFF2-40B4-BE49-F238E27FC236}">
                <a16:creationId xmlns:a16="http://schemas.microsoft.com/office/drawing/2014/main" id="{A616924E-12B2-7FB0-CA56-56F489A99C28}"/>
              </a:ext>
            </a:extLst>
          </p:cNvPr>
          <p:cNvSpPr>
            <a:spLocks noChangeArrowheads="1"/>
          </p:cNvSpPr>
          <p:nvPr/>
        </p:nvSpPr>
        <p:spPr bwMode="auto">
          <a:xfrm>
            <a:off x="5157788" y="52388"/>
            <a:ext cx="4117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Vuur richt zich naar element  water</a:t>
            </a:r>
          </a:p>
          <a:p>
            <a:pPr>
              <a:spcBef>
                <a:spcPct val="0"/>
              </a:spcBef>
              <a:buFontTx/>
              <a:buNone/>
            </a:pPr>
            <a:r>
              <a:rPr lang="nl-NL" altLang="nl-NL" sz="1800" b="1">
                <a:solidFill>
                  <a:schemeClr val="bg1"/>
                </a:solidFill>
              </a:rPr>
              <a:t>Kabbelend, bewegend. Bijv. spiritus</a:t>
            </a:r>
          </a:p>
        </p:txBody>
      </p:sp>
      <p:sp>
        <p:nvSpPr>
          <p:cNvPr id="45062" name="Tekstvak 8">
            <a:extLst>
              <a:ext uri="{FF2B5EF4-FFF2-40B4-BE49-F238E27FC236}">
                <a16:creationId xmlns:a16="http://schemas.microsoft.com/office/drawing/2014/main" id="{6598615A-7D40-5A27-5A64-E90CDAA6997C}"/>
              </a:ext>
            </a:extLst>
          </p:cNvPr>
          <p:cNvSpPr txBox="1">
            <a:spLocks noChangeArrowheads="1"/>
          </p:cNvSpPr>
          <p:nvPr/>
        </p:nvSpPr>
        <p:spPr bwMode="auto">
          <a:xfrm>
            <a:off x="98425" y="3557588"/>
            <a:ext cx="4113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Vuur richt zich naar element lucht:</a:t>
            </a:r>
          </a:p>
          <a:p>
            <a:pPr>
              <a:spcBef>
                <a:spcPct val="0"/>
              </a:spcBef>
              <a:buFontTx/>
              <a:buNone/>
            </a:pPr>
            <a:r>
              <a:rPr lang="nl-NL" altLang="nl-NL" sz="1800" b="1">
                <a:solidFill>
                  <a:schemeClr val="bg1"/>
                </a:solidFill>
              </a:rPr>
              <a:t>Gasvuur brandt eerst rustig, maar knalt dan hevig</a:t>
            </a:r>
            <a:endParaRPr lang="nl-NL" altLang="nl-NL" sz="1800"/>
          </a:p>
        </p:txBody>
      </p:sp>
      <p:sp>
        <p:nvSpPr>
          <p:cNvPr id="45063" name="Rechthoek 9">
            <a:extLst>
              <a:ext uri="{FF2B5EF4-FFF2-40B4-BE49-F238E27FC236}">
                <a16:creationId xmlns:a16="http://schemas.microsoft.com/office/drawing/2014/main" id="{30082C4D-E1BA-3265-C333-852DF1F8846E}"/>
              </a:ext>
            </a:extLst>
          </p:cNvPr>
          <p:cNvSpPr>
            <a:spLocks noChangeArrowheads="1"/>
          </p:cNvSpPr>
          <p:nvPr/>
        </p:nvSpPr>
        <p:spPr bwMode="auto">
          <a:xfrm>
            <a:off x="4098925" y="4011613"/>
            <a:ext cx="5037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Vuur richt zich naar element warmte/straling</a:t>
            </a:r>
          </a:p>
          <a:p>
            <a:pPr>
              <a:spcBef>
                <a:spcPct val="0"/>
              </a:spcBef>
              <a:buFontTx/>
              <a:buNone/>
            </a:pPr>
            <a:r>
              <a:rPr lang="nl-NL" altLang="nl-NL" sz="1800" b="1">
                <a:solidFill>
                  <a:schemeClr val="bg1"/>
                </a:solidFill>
              </a:rPr>
              <a:t>Fel licht, verblindend. Bijv. magnesium </a:t>
            </a:r>
            <a:endParaRPr lang="nl-NL" altLang="nl-NL" sz="1800"/>
          </a:p>
        </p:txBody>
      </p:sp>
      <p:pic>
        <p:nvPicPr>
          <p:cNvPr id="45064" name="Afbeelding 10">
            <a:extLst>
              <a:ext uri="{FF2B5EF4-FFF2-40B4-BE49-F238E27FC236}">
                <a16:creationId xmlns:a16="http://schemas.microsoft.com/office/drawing/2014/main" id="{0E9D8354-D780-416C-D63F-DFF878A452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1588"/>
            <a:ext cx="418306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kstvak 11">
            <a:extLst>
              <a:ext uri="{FF2B5EF4-FFF2-40B4-BE49-F238E27FC236}">
                <a16:creationId xmlns:a16="http://schemas.microsoft.com/office/drawing/2014/main" id="{226FB22A-5929-5427-C6B0-A6E7CCE0514C}"/>
              </a:ext>
            </a:extLst>
          </p:cNvPr>
          <p:cNvSpPr txBox="1">
            <a:spLocks noChangeArrowheads="1"/>
          </p:cNvSpPr>
          <p:nvPr/>
        </p:nvSpPr>
        <p:spPr bwMode="auto">
          <a:xfrm>
            <a:off x="468313" y="52388"/>
            <a:ext cx="4391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Vuur richt zich naar element aarde</a:t>
            </a:r>
          </a:p>
          <a:p>
            <a:pPr>
              <a:spcBef>
                <a:spcPct val="0"/>
              </a:spcBef>
              <a:buFontTx/>
              <a:buNone/>
            </a:pPr>
            <a:r>
              <a:rPr lang="nl-NL" altLang="nl-NL" sz="1800" b="1">
                <a:solidFill>
                  <a:schemeClr val="bg1"/>
                </a:solidFill>
              </a:rPr>
              <a:t>Rustig gloeien in zichzelf: kolenvuur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a:extLst>
              <a:ext uri="{FF2B5EF4-FFF2-40B4-BE49-F238E27FC236}">
                <a16:creationId xmlns:a16="http://schemas.microsoft.com/office/drawing/2014/main" id="{4805BFE7-8A6C-904C-6703-13B4997F856A}"/>
              </a:ext>
            </a:extLst>
          </p:cNvPr>
          <p:cNvSpPr txBox="1">
            <a:spLocks noChangeArrowheads="1"/>
          </p:cNvSpPr>
          <p:nvPr/>
        </p:nvSpPr>
        <p:spPr bwMode="auto">
          <a:xfrm>
            <a:off x="0" y="198438"/>
            <a:ext cx="9144000" cy="64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1800" b="1" u="sng">
                <a:solidFill>
                  <a:schemeClr val="bg1"/>
                </a:solidFill>
              </a:rPr>
              <a:t>Het vuur in onze taal</a:t>
            </a:r>
          </a:p>
          <a:p>
            <a:pPr>
              <a:spcBef>
                <a:spcPct val="0"/>
              </a:spcBef>
              <a:buFontTx/>
              <a:buNone/>
            </a:pPr>
            <a:r>
              <a:rPr lang="nl-NL" altLang="nl-NL" sz="1800" b="1">
                <a:solidFill>
                  <a:schemeClr val="bg1"/>
                </a:solidFill>
              </a:rPr>
              <a:t>De hete kastanjes voor iemand uit het vuur halen. 	</a:t>
            </a:r>
          </a:p>
          <a:p>
            <a:pPr>
              <a:spcBef>
                <a:spcPct val="0"/>
              </a:spcBef>
              <a:buFontTx/>
              <a:buNone/>
            </a:pPr>
            <a:r>
              <a:rPr lang="nl-NL" altLang="nl-NL" sz="1800" b="1">
                <a:solidFill>
                  <a:schemeClr val="accent1"/>
                </a:solidFill>
              </a:rPr>
              <a:t>(Een lastig karweitje voor iemand doen, die dat zelf zou moeten doen)</a:t>
            </a:r>
          </a:p>
          <a:p>
            <a:pPr>
              <a:spcBef>
                <a:spcPct val="0"/>
              </a:spcBef>
              <a:buFontTx/>
              <a:buNone/>
            </a:pPr>
            <a:endParaRPr lang="nl-NL" altLang="nl-NL" sz="1800" b="1">
              <a:solidFill>
                <a:schemeClr val="bg1"/>
              </a:solidFill>
            </a:endParaRPr>
          </a:p>
          <a:p>
            <a:pPr>
              <a:spcBef>
                <a:spcPct val="0"/>
              </a:spcBef>
              <a:buFontTx/>
              <a:buNone/>
            </a:pPr>
            <a:r>
              <a:rPr lang="nl-NL" altLang="nl-NL" sz="1800" b="1">
                <a:solidFill>
                  <a:schemeClr val="bg1"/>
                </a:solidFill>
              </a:rPr>
              <a:t>Op hete kolen zitten. 	</a:t>
            </a:r>
            <a:r>
              <a:rPr lang="nl-NL" altLang="nl-NL" sz="1800" b="1">
                <a:solidFill>
                  <a:schemeClr val="accent1"/>
                </a:solidFill>
              </a:rPr>
              <a:t>(Haast hebben)</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Zij zijn als water en vuur.	 </a:t>
            </a:r>
            <a:r>
              <a:rPr lang="nl-NL" altLang="nl-NL" sz="1800" b="1">
                <a:solidFill>
                  <a:schemeClr val="accent1"/>
                </a:solidFill>
              </a:rPr>
              <a:t>(Zij hebben een hekel aan elkaar)</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Je hand ergens voor in het vuur steken.	</a:t>
            </a:r>
            <a:r>
              <a:rPr lang="nl-NL" altLang="nl-NL" sz="1800" b="1">
                <a:solidFill>
                  <a:schemeClr val="accent1"/>
                </a:solidFill>
              </a:rPr>
              <a:t>(Heel zeker van iets zijn)</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Olie op de golven gooien.     </a:t>
            </a:r>
            <a:r>
              <a:rPr lang="nl-NL" altLang="nl-NL" sz="1800" b="1">
                <a:solidFill>
                  <a:schemeClr val="accent1"/>
                </a:solidFill>
              </a:rPr>
              <a:t>(Iets erger maken dan het al is)</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Voor iemand door het vuur gaan.	</a:t>
            </a:r>
            <a:r>
              <a:rPr lang="nl-NL" altLang="nl-NL" sz="1800" b="1">
                <a:solidFill>
                  <a:schemeClr val="accent1"/>
                </a:solidFill>
              </a:rPr>
              <a:t>(Heel veel voor iemand over hebben)</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Te vuur en te zwaard iets bestrijden. </a:t>
            </a:r>
            <a:r>
              <a:rPr lang="nl-NL" altLang="nl-NL" sz="1800" b="1">
                <a:solidFill>
                  <a:schemeClr val="accent1"/>
                </a:solidFill>
              </a:rPr>
              <a:t>(Met alle middelen iets voorkomen)</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Het gaat als een lopend vuurtje rond. </a:t>
            </a:r>
            <a:r>
              <a:rPr lang="nl-NL" altLang="nl-NL" sz="1800" b="1">
                <a:solidFill>
                  <a:schemeClr val="accent1"/>
                </a:solidFill>
              </a:rPr>
              <a:t>(Een gerucht verspreidt zich als vuur)</a:t>
            </a:r>
          </a:p>
          <a:p>
            <a:pPr>
              <a:spcBef>
                <a:spcPct val="0"/>
              </a:spcBef>
              <a:buFontTx/>
              <a:buNone/>
            </a:pPr>
            <a:r>
              <a:rPr lang="nl-NL" altLang="nl-NL" sz="1800" b="1">
                <a:solidFill>
                  <a:schemeClr val="bg1"/>
                </a:solidFill>
              </a:rPr>
              <a:t>			</a:t>
            </a:r>
            <a:endParaRPr lang="nl-NL" altLang="nl-NL" sz="1800" b="1">
              <a:solidFill>
                <a:schemeClr val="accent1"/>
              </a:solidFill>
            </a:endParaRPr>
          </a:p>
          <a:p>
            <a:pPr>
              <a:spcBef>
                <a:spcPct val="0"/>
              </a:spcBef>
              <a:buFontTx/>
              <a:buNone/>
            </a:pPr>
            <a:r>
              <a:rPr lang="nl-NL" altLang="nl-NL" sz="1800" b="1">
                <a:solidFill>
                  <a:schemeClr val="bg1"/>
                </a:solidFill>
              </a:rPr>
              <a:t>Een vurige redevoering</a:t>
            </a:r>
            <a:r>
              <a:rPr lang="nl-NL" altLang="nl-NL" sz="1800" b="1">
                <a:solidFill>
                  <a:schemeClr val="accent1"/>
                </a:solidFill>
              </a:rPr>
              <a:t>.	(Een zeer krachtige redevoering )</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Hij keek of hij water zag branden.	</a:t>
            </a:r>
            <a:r>
              <a:rPr lang="nl-NL" altLang="nl-NL" sz="1800" b="1">
                <a:solidFill>
                  <a:schemeClr val="accent1"/>
                </a:solidFill>
              </a:rPr>
              <a:t>(Hij keek alsof hij iets heel vreemds zag)</a:t>
            </a:r>
          </a:p>
          <a:p>
            <a:pPr>
              <a:spcBef>
                <a:spcPct val="0"/>
              </a:spcBef>
              <a:buFontTx/>
              <a:buNone/>
            </a:pPr>
            <a:r>
              <a:rPr lang="nl-NL" altLang="nl-NL" sz="1800" b="1">
                <a:solidFill>
                  <a:schemeClr val="bg1"/>
                </a:solidFill>
              </a:rPr>
              <a:t>					</a:t>
            </a:r>
          </a:p>
          <a:p>
            <a:pPr>
              <a:spcBef>
                <a:spcPct val="0"/>
              </a:spcBef>
              <a:buFontTx/>
              <a:buNone/>
            </a:pPr>
            <a:r>
              <a:rPr lang="nl-NL" altLang="nl-NL" sz="1800" b="1">
                <a:solidFill>
                  <a:schemeClr val="bg1"/>
                </a:solidFill>
              </a:rPr>
              <a:t>enz. enz.</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roef7_LucifersSchuurpapier">
            <a:extLst>
              <a:ext uri="{FF2B5EF4-FFF2-40B4-BE49-F238E27FC236}">
                <a16:creationId xmlns:a16="http://schemas.microsoft.com/office/drawing/2014/main" id="{78582911-9F98-6717-1A92-780D58D6B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0"/>
            <a:ext cx="4579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E55230AF-6C40-9B72-95AF-FEB63D523367}"/>
              </a:ext>
            </a:extLst>
          </p:cNvPr>
          <p:cNvSpPr txBox="1">
            <a:spLocks noChangeArrowheads="1"/>
          </p:cNvSpPr>
          <p:nvPr/>
        </p:nvSpPr>
        <p:spPr bwMode="auto">
          <a:xfrm>
            <a:off x="2555875" y="6165850"/>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t>Proef 7, “Lucifers”</a:t>
            </a:r>
          </a:p>
        </p:txBody>
      </p:sp>
      <p:pic>
        <p:nvPicPr>
          <p:cNvPr id="47108" name="Afbeelding 1" descr="Acid Smiley (Vector) by tomroberts101 on DeviantArt">
            <a:extLst>
              <a:ext uri="{FF2B5EF4-FFF2-40B4-BE49-F238E27FC236}">
                <a16:creationId xmlns:a16="http://schemas.microsoft.com/office/drawing/2014/main" id="{127F962A-B620-BF79-4B29-393BFC3119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88913"/>
            <a:ext cx="919162"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Afbeelding 3">
            <a:extLst>
              <a:ext uri="{FF2B5EF4-FFF2-40B4-BE49-F238E27FC236}">
                <a16:creationId xmlns:a16="http://schemas.microsoft.com/office/drawing/2014/main" id="{AD46C4A0-BE42-D059-5B14-BA63F94C82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3644900"/>
            <a:ext cx="11842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kstvak 1">
            <a:extLst>
              <a:ext uri="{FF2B5EF4-FFF2-40B4-BE49-F238E27FC236}">
                <a16:creationId xmlns:a16="http://schemas.microsoft.com/office/drawing/2014/main" id="{D0140ACF-7B8C-AA7A-543B-F7F5EC234E4C}"/>
              </a:ext>
            </a:extLst>
          </p:cNvPr>
          <p:cNvSpPr txBox="1">
            <a:spLocks noChangeArrowheads="1"/>
          </p:cNvSpPr>
          <p:nvPr/>
        </p:nvSpPr>
        <p:spPr bwMode="auto">
          <a:xfrm>
            <a:off x="30163" y="0"/>
            <a:ext cx="893445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2400" b="1">
                <a:solidFill>
                  <a:schemeClr val="bg1"/>
                </a:solidFill>
              </a:rPr>
              <a:t>Proef 7  Lucifers </a:t>
            </a:r>
          </a:p>
          <a:p>
            <a:pPr algn="just">
              <a:spcBef>
                <a:spcPct val="0"/>
              </a:spcBef>
              <a:buFontTx/>
              <a:buNone/>
            </a:pPr>
            <a:r>
              <a:rPr lang="nl-NL" altLang="nl-NL" sz="2400">
                <a:solidFill>
                  <a:schemeClr val="bg1"/>
                </a:solidFill>
              </a:rPr>
              <a:t>In Engeland had je in de jaren ‘50 nog lucifers, die je aan ieder ruw oppervlak kon afstrijken. Heel gevaarlijk dus voor kleine kinderen. Dat kon, omdat zwavel èn rode fosfor allebei i n de kop van de lucifer zaten.</a:t>
            </a:r>
          </a:p>
          <a:p>
            <a:pPr algn="just">
              <a:spcBef>
                <a:spcPct val="0"/>
              </a:spcBef>
              <a:buFontTx/>
              <a:buNone/>
            </a:pPr>
            <a:endParaRPr lang="nl-NL" altLang="nl-NL" sz="2400">
              <a:solidFill>
                <a:schemeClr val="bg1"/>
              </a:solidFill>
            </a:endParaRPr>
          </a:p>
          <a:p>
            <a:pPr algn="just">
              <a:spcBef>
                <a:spcPct val="0"/>
              </a:spcBef>
              <a:buFontTx/>
              <a:buNone/>
            </a:pPr>
            <a:r>
              <a:rPr lang="nl-NL" altLang="nl-NL" sz="2400">
                <a:solidFill>
                  <a:schemeClr val="bg1"/>
                </a:solidFill>
              </a:rPr>
              <a:t>Bij ons waren die lucifers toen al verboden. Nu bestaan er allen veiligheidslucifers. Daarbij zit de zwavel in de kop en de rode fosfor op het doosje.</a:t>
            </a:r>
          </a:p>
          <a:p>
            <a:pPr algn="just">
              <a:spcBef>
                <a:spcPct val="0"/>
              </a:spcBef>
              <a:buFontTx/>
              <a:buNone/>
            </a:pPr>
            <a:endParaRPr lang="nl-NL" altLang="nl-NL" sz="2400">
              <a:solidFill>
                <a:schemeClr val="bg1"/>
              </a:solidFill>
            </a:endParaRPr>
          </a:p>
          <a:p>
            <a:pPr algn="just">
              <a:spcBef>
                <a:spcPct val="0"/>
              </a:spcBef>
              <a:buFontTx/>
              <a:buNone/>
            </a:pPr>
            <a:r>
              <a:rPr lang="nl-NL" altLang="nl-NL" sz="2400">
                <a:solidFill>
                  <a:schemeClr val="bg1"/>
                </a:solidFill>
              </a:rPr>
              <a:t>Wij deden daar een proef mee: een wedstrijd tussen jongens en meisjes. Wie konden als eerste een lucifer afstrijken op een ruw schuurpapiertje? De meisjes wonnen steeds. Hoe kwam dat? Omdat de leraar de klas had gefopt: hij had op het schuurpapier van de meisjes stiekem rode fosfor gesmeerd……..  (zie tekening!)</a:t>
            </a:r>
          </a:p>
          <a:p>
            <a:pPr algn="just">
              <a:spcBef>
                <a:spcPct val="0"/>
              </a:spcBef>
              <a:buFontTx/>
              <a:buNone/>
            </a:pPr>
            <a:r>
              <a:rPr lang="nl-NL" altLang="nl-NL" sz="2400" b="1">
                <a:solidFill>
                  <a:schemeClr val="bg1"/>
                </a:solidFill>
              </a:rPr>
              <a:t>Conclusie:</a:t>
            </a:r>
            <a:r>
              <a:rPr lang="nl-NL" altLang="nl-NL" sz="2400">
                <a:solidFill>
                  <a:schemeClr val="bg1"/>
                </a:solidFill>
              </a:rPr>
              <a:t> Je kunt alleen iets aansteken als zwavel en rode fosfor samen komen.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GroeienEnBranden">
            <a:extLst>
              <a:ext uri="{FF2B5EF4-FFF2-40B4-BE49-F238E27FC236}">
                <a16:creationId xmlns:a16="http://schemas.microsoft.com/office/drawing/2014/main" id="{98EDEA0A-8195-BAFE-B061-143153B83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a:extLst>
              <a:ext uri="{FF2B5EF4-FFF2-40B4-BE49-F238E27FC236}">
                <a16:creationId xmlns:a16="http://schemas.microsoft.com/office/drawing/2014/main" id="{74222A8D-0645-65DA-E297-A974CC5316B0}"/>
              </a:ext>
            </a:extLst>
          </p:cNvPr>
          <p:cNvSpPr txBox="1">
            <a:spLocks noChangeArrowheads="1"/>
          </p:cNvSpPr>
          <p:nvPr/>
        </p:nvSpPr>
        <p:spPr bwMode="auto">
          <a:xfrm>
            <a:off x="2843213" y="6308725"/>
            <a:ext cx="496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l-NL" altLang="nl-NL" sz="2000" b="1"/>
              <a:t>Groeien en branden als tegenstelling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a:extLst>
              <a:ext uri="{FF2B5EF4-FFF2-40B4-BE49-F238E27FC236}">
                <a16:creationId xmlns:a16="http://schemas.microsoft.com/office/drawing/2014/main" id="{D1A8542D-33A2-CAD7-71FA-1C44C717C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7">
            <a:extLst>
              <a:ext uri="{FF2B5EF4-FFF2-40B4-BE49-F238E27FC236}">
                <a16:creationId xmlns:a16="http://schemas.microsoft.com/office/drawing/2014/main" id="{9FE4B0BD-EB58-2C26-8080-ED860D75AE68}"/>
              </a:ext>
            </a:extLst>
          </p:cNvPr>
          <p:cNvSpPr txBox="1">
            <a:spLocks noChangeArrowheads="1"/>
          </p:cNvSpPr>
          <p:nvPr/>
        </p:nvSpPr>
        <p:spPr bwMode="auto">
          <a:xfrm>
            <a:off x="250825" y="6491288"/>
            <a:ext cx="7705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1800" b="1">
                <a:solidFill>
                  <a:schemeClr val="bg1"/>
                </a:solidFill>
              </a:rPr>
              <a:t>De vier elementen volgens de Oude Grieken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VlamEnMensHorizontaal">
            <a:extLst>
              <a:ext uri="{FF2B5EF4-FFF2-40B4-BE49-F238E27FC236}">
                <a16:creationId xmlns:a16="http://schemas.microsoft.com/office/drawing/2014/main" id="{D224DCD9-BDCE-7E4F-783F-0EFDEA1CC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a:extLst>
              <a:ext uri="{FF2B5EF4-FFF2-40B4-BE49-F238E27FC236}">
                <a16:creationId xmlns:a16="http://schemas.microsoft.com/office/drawing/2014/main" id="{794C7A7A-14AB-FC94-AB67-2CAF6A47B9C8}"/>
              </a:ext>
            </a:extLst>
          </p:cNvPr>
          <p:cNvSpPr txBox="1">
            <a:spLocks noChangeArrowheads="1"/>
          </p:cNvSpPr>
          <p:nvPr/>
        </p:nvSpPr>
        <p:spPr bwMode="auto">
          <a:xfrm>
            <a:off x="3203575" y="5949950"/>
            <a:ext cx="223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t>Vlam en plant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a:extLst>
              <a:ext uri="{FF2B5EF4-FFF2-40B4-BE49-F238E27FC236}">
                <a16:creationId xmlns:a16="http://schemas.microsoft.com/office/drawing/2014/main" id="{286804D3-882E-D719-E4E6-9F4F261A800E}"/>
              </a:ext>
            </a:extLst>
          </p:cNvPr>
          <p:cNvSpPr txBox="1">
            <a:spLocks noChangeArrowheads="1"/>
          </p:cNvSpPr>
          <p:nvPr/>
        </p:nvSpPr>
        <p:spPr bwMode="auto">
          <a:xfrm>
            <a:off x="0" y="5122863"/>
            <a:ext cx="4643438"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u="sng">
                <a:solidFill>
                  <a:schemeClr val="bg1"/>
                </a:solidFill>
              </a:rPr>
              <a:t>Vlam, plant en mens</a:t>
            </a:r>
          </a:p>
          <a:p>
            <a:pPr eaLnBrk="1" hangingPunct="1">
              <a:spcBef>
                <a:spcPct val="50000"/>
              </a:spcBef>
              <a:buFontTx/>
              <a:buNone/>
            </a:pPr>
            <a:r>
              <a:rPr lang="nl-NL" altLang="nl-NL" sz="2400" b="1">
                <a:solidFill>
                  <a:schemeClr val="bg1"/>
                </a:solidFill>
              </a:rPr>
              <a:t>De mens heeft een soort “omgekeerde vlam” en een “omgekeerde plant” in zich</a:t>
            </a:r>
          </a:p>
        </p:txBody>
      </p:sp>
      <p:pic>
        <p:nvPicPr>
          <p:cNvPr id="52227" name="Picture 7" descr="Drieledige_mens">
            <a:extLst>
              <a:ext uri="{FF2B5EF4-FFF2-40B4-BE49-F238E27FC236}">
                <a16:creationId xmlns:a16="http://schemas.microsoft.com/office/drawing/2014/main" id="{DD4C7C3E-B977-5D30-1717-5C16CCC3B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0"/>
            <a:ext cx="4637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VlamEnMensHorizontaal">
            <a:extLst>
              <a:ext uri="{FF2B5EF4-FFF2-40B4-BE49-F238E27FC236}">
                <a16:creationId xmlns:a16="http://schemas.microsoft.com/office/drawing/2014/main" id="{1CF142C9-02C3-651D-811C-7680B485B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515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75146280-47D4-55C5-DF19-0A9F887B38F0}"/>
              </a:ext>
            </a:extLst>
          </p:cNvPr>
          <p:cNvSpPr>
            <a:spLocks noGrp="1" noChangeArrowheads="1"/>
          </p:cNvSpPr>
          <p:nvPr>
            <p:ph type="title"/>
          </p:nvPr>
        </p:nvSpPr>
        <p:spPr>
          <a:xfrm>
            <a:off x="457200" y="274638"/>
            <a:ext cx="8229600" cy="2074862"/>
          </a:xfrm>
        </p:spPr>
        <p:txBody>
          <a:bodyPr/>
          <a:lstStyle/>
          <a:p>
            <a:pPr algn="l"/>
            <a:br>
              <a:rPr lang="nl-NL" altLang="nl-NL" sz="3600">
                <a:solidFill>
                  <a:schemeClr val="bg1"/>
                </a:solidFill>
              </a:rPr>
            </a:br>
            <a:br>
              <a:rPr lang="nl-NL" altLang="nl-NL" sz="3600">
                <a:solidFill>
                  <a:schemeClr val="bg1"/>
                </a:solidFill>
              </a:rPr>
            </a:br>
            <a:r>
              <a:rPr lang="nl-NL" altLang="nl-NL" sz="3600"/>
              <a:t>ls </a:t>
            </a:r>
            <a:r>
              <a:rPr lang="nl-NL" altLang="nl-NL"/>
              <a:t>je niet over zwavel kunt</a:t>
            </a:r>
            <a:endParaRPr lang="nl-NL" altLang="nl-NL" b="1">
              <a:solidFill>
                <a:schemeClr val="bg1"/>
              </a:solidFill>
            </a:endParaRPr>
          </a:p>
        </p:txBody>
      </p:sp>
      <p:sp>
        <p:nvSpPr>
          <p:cNvPr id="6147" name="Tijdelijke aanduiding voor inhoud 2">
            <a:extLst>
              <a:ext uri="{FF2B5EF4-FFF2-40B4-BE49-F238E27FC236}">
                <a16:creationId xmlns:a16="http://schemas.microsoft.com/office/drawing/2014/main" id="{F457475F-B36C-27E7-605C-D302CE676D63}"/>
              </a:ext>
            </a:extLst>
          </p:cNvPr>
          <p:cNvSpPr>
            <a:spLocks noGrp="1" noChangeArrowheads="1"/>
          </p:cNvSpPr>
          <p:nvPr>
            <p:ph idx="1"/>
          </p:nvPr>
        </p:nvSpPr>
        <p:spPr>
          <a:xfrm>
            <a:off x="125413" y="77788"/>
            <a:ext cx="8893175" cy="1241425"/>
          </a:xfrm>
        </p:spPr>
        <p:txBody>
          <a:bodyPr/>
          <a:lstStyle/>
          <a:p>
            <a:pPr marL="0" indent="0">
              <a:buFontTx/>
              <a:buNone/>
            </a:pPr>
            <a:endParaRPr lang="nl-NL" altLang="nl-NL">
              <a:solidFill>
                <a:schemeClr val="bg1"/>
              </a:solidFill>
            </a:endParaRPr>
          </a:p>
          <a:p>
            <a:pPr marL="0" indent="0">
              <a:buFontTx/>
              <a:buNone/>
            </a:pPr>
            <a:r>
              <a:rPr lang="nl-NL" altLang="nl-NL" sz="2800">
                <a:solidFill>
                  <a:schemeClr val="bg1"/>
                </a:solidFill>
              </a:rPr>
              <a:t>Als je niet over zwavel kunt beschikken, gebruik dan deze Youtube</a:t>
            </a:r>
            <a:endParaRPr lang="nl-NL" altLang="nl-NL" sz="2800">
              <a:solidFill>
                <a:schemeClr val="bg1"/>
              </a:solidFill>
              <a:hlinkClick r:id="rId2"/>
            </a:endParaRPr>
          </a:p>
          <a:p>
            <a:pPr marL="0" indent="0">
              <a:buFontTx/>
              <a:buNone/>
            </a:pPr>
            <a:r>
              <a:rPr lang="nl-NL" altLang="nl-NL" sz="2800">
                <a:solidFill>
                  <a:schemeClr val="bg1"/>
                </a:solidFill>
                <a:hlinkClick r:id="rId2"/>
              </a:rPr>
              <a:t>https://www.youtube.com/watch?v=6Fv69ildQlc</a:t>
            </a:r>
            <a:endParaRPr lang="nl-NL" altLang="nl-NL" sz="2800">
              <a:solidFill>
                <a:schemeClr val="bg1"/>
              </a:solidFill>
            </a:endParaRPr>
          </a:p>
        </p:txBody>
      </p:sp>
      <p:sp>
        <p:nvSpPr>
          <p:cNvPr id="6148" name="Tekstvak 1">
            <a:extLst>
              <a:ext uri="{FF2B5EF4-FFF2-40B4-BE49-F238E27FC236}">
                <a16:creationId xmlns:a16="http://schemas.microsoft.com/office/drawing/2014/main" id="{05EB10BD-EE75-C480-E399-658F9062425B}"/>
              </a:ext>
            </a:extLst>
          </p:cNvPr>
          <p:cNvSpPr txBox="1">
            <a:spLocks noChangeArrowheads="1"/>
          </p:cNvSpPr>
          <p:nvPr/>
        </p:nvSpPr>
        <p:spPr bwMode="auto">
          <a:xfrm>
            <a:off x="125413" y="2578100"/>
            <a:ext cx="88931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800">
                <a:solidFill>
                  <a:schemeClr val="bg1"/>
                </a:solidFill>
              </a:rPr>
              <a:t>Als je niet over rode fosfor kunt beschikken, gebruik dan deze Youtube:</a:t>
            </a:r>
          </a:p>
          <a:p>
            <a:pPr>
              <a:spcBef>
                <a:spcPct val="0"/>
              </a:spcBef>
              <a:buFontTx/>
              <a:buNone/>
            </a:pPr>
            <a:r>
              <a:rPr lang="nl-NL" altLang="nl-NL" sz="2800">
                <a:solidFill>
                  <a:schemeClr val="bg1"/>
                </a:solidFill>
                <a:hlinkClick r:id="rId3"/>
              </a:rPr>
              <a:t>https://www.youtube.com/watch?v=CsvSUAwq0uM</a:t>
            </a:r>
            <a:r>
              <a:rPr lang="nl-NL" altLang="nl-NL" sz="2800">
                <a:solidFill>
                  <a:schemeClr val="bg1"/>
                </a:solidFill>
              </a:rPr>
              <a:t> </a:t>
            </a:r>
          </a:p>
        </p:txBody>
      </p:sp>
      <p:sp>
        <p:nvSpPr>
          <p:cNvPr id="6149" name="Tekstvak 2">
            <a:extLst>
              <a:ext uri="{FF2B5EF4-FFF2-40B4-BE49-F238E27FC236}">
                <a16:creationId xmlns:a16="http://schemas.microsoft.com/office/drawing/2014/main" id="{8E5349E8-2A5F-5AB3-9880-FD41A133D6FE}"/>
              </a:ext>
            </a:extLst>
          </p:cNvPr>
          <p:cNvSpPr txBox="1">
            <a:spLocks noChangeArrowheads="1"/>
          </p:cNvSpPr>
          <p:nvPr/>
        </p:nvSpPr>
        <p:spPr bwMode="auto">
          <a:xfrm>
            <a:off x="250825" y="4356100"/>
            <a:ext cx="87677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800" b="1">
                <a:solidFill>
                  <a:schemeClr val="bg1"/>
                </a:solidFill>
              </a:rPr>
              <a:t>Opmerking</a:t>
            </a:r>
            <a:r>
              <a:rPr lang="nl-NL" altLang="nl-NL" sz="2800">
                <a:solidFill>
                  <a:schemeClr val="bg1"/>
                </a:solidFill>
              </a:rPr>
              <a:t>:</a:t>
            </a:r>
          </a:p>
          <a:p>
            <a:pPr>
              <a:spcBef>
                <a:spcPct val="0"/>
              </a:spcBef>
              <a:buFontTx/>
              <a:buNone/>
            </a:pPr>
            <a:r>
              <a:rPr lang="nl-NL" altLang="nl-NL" sz="2800">
                <a:solidFill>
                  <a:schemeClr val="bg1"/>
                </a:solidFill>
              </a:rPr>
              <a:t>Heb je geen zuurkast, of ben je bang dat het brandalarm af zal gaan, doe deze proeven dan na het aansteken met een grote glazen stolp, zoals hier boven bij de fosfor is gedaan.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Afbeelding 1">
            <a:extLst>
              <a:ext uri="{FF2B5EF4-FFF2-40B4-BE49-F238E27FC236}">
                <a16:creationId xmlns:a16="http://schemas.microsoft.com/office/drawing/2014/main" id="{246F9742-BBB1-4293-607B-054F5D632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72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Afbeelding 2">
            <a:extLst>
              <a:ext uri="{FF2B5EF4-FFF2-40B4-BE49-F238E27FC236}">
                <a16:creationId xmlns:a16="http://schemas.microsoft.com/office/drawing/2014/main" id="{0D268EC1-6BAB-95CE-5917-CCE9E808ED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0"/>
            <a:ext cx="45339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Afbeelding 3">
            <a:extLst>
              <a:ext uri="{FF2B5EF4-FFF2-40B4-BE49-F238E27FC236}">
                <a16:creationId xmlns:a16="http://schemas.microsoft.com/office/drawing/2014/main" id="{54E7DB07-4744-A229-9531-8112AC69B8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43288"/>
            <a:ext cx="4554538"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Afbeelding 4">
            <a:extLst>
              <a:ext uri="{FF2B5EF4-FFF2-40B4-BE49-F238E27FC236}">
                <a16:creationId xmlns:a16="http://schemas.microsoft.com/office/drawing/2014/main" id="{D1BE20C9-9552-2765-5EDD-410D5A78A6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3471863"/>
            <a:ext cx="451485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kstvak 7">
            <a:extLst>
              <a:ext uri="{FF2B5EF4-FFF2-40B4-BE49-F238E27FC236}">
                <a16:creationId xmlns:a16="http://schemas.microsoft.com/office/drawing/2014/main" id="{5E77542B-735B-A56A-DA19-2BE39B2843E3}"/>
              </a:ext>
            </a:extLst>
          </p:cNvPr>
          <p:cNvSpPr txBox="1">
            <a:spLocks noChangeArrowheads="1"/>
          </p:cNvSpPr>
          <p:nvPr/>
        </p:nvSpPr>
        <p:spPr bwMode="auto">
          <a:xfrm>
            <a:off x="0" y="57150"/>
            <a:ext cx="414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600" b="1">
                <a:solidFill>
                  <a:schemeClr val="bg1"/>
                </a:solidFill>
              </a:rPr>
              <a:t>1.Steek beide waxinelichtjes aan</a:t>
            </a:r>
          </a:p>
        </p:txBody>
      </p:sp>
      <p:sp>
        <p:nvSpPr>
          <p:cNvPr id="53255" name="Tekstvak 8">
            <a:extLst>
              <a:ext uri="{FF2B5EF4-FFF2-40B4-BE49-F238E27FC236}">
                <a16:creationId xmlns:a16="http://schemas.microsoft.com/office/drawing/2014/main" id="{A62F04CF-3040-B172-3009-581D88EE05F4}"/>
              </a:ext>
            </a:extLst>
          </p:cNvPr>
          <p:cNvSpPr txBox="1">
            <a:spLocks noChangeArrowheads="1"/>
          </p:cNvSpPr>
          <p:nvPr/>
        </p:nvSpPr>
        <p:spPr bwMode="auto">
          <a:xfrm>
            <a:off x="4757738" y="57150"/>
            <a:ext cx="4368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600" b="1">
                <a:solidFill>
                  <a:schemeClr val="bg1"/>
                </a:solidFill>
              </a:rPr>
              <a:t>2. Zet theeglas over rechter waxinelicht. </a:t>
            </a:r>
          </a:p>
          <a:p>
            <a:pPr>
              <a:spcBef>
                <a:spcPct val="0"/>
              </a:spcBef>
              <a:buFontTx/>
              <a:buNone/>
            </a:pPr>
            <a:r>
              <a:rPr lang="nl-NL" altLang="nl-NL" sz="1600" b="1">
                <a:solidFill>
                  <a:schemeClr val="bg1"/>
                </a:solidFill>
              </a:rPr>
              <a:t>Wat zie je op de binnenkant van ‘t glas?</a:t>
            </a:r>
          </a:p>
          <a:p>
            <a:pPr>
              <a:spcBef>
                <a:spcPct val="0"/>
              </a:spcBef>
              <a:buFontTx/>
              <a:buNone/>
            </a:pPr>
            <a:r>
              <a:rPr lang="nl-NL" altLang="nl-NL" sz="1600" b="1">
                <a:solidFill>
                  <a:schemeClr val="bg1"/>
                </a:solidFill>
              </a:rPr>
              <a:t>Kijk naar de vlam en wacht tot de vlam dooft.</a:t>
            </a:r>
          </a:p>
        </p:txBody>
      </p:sp>
      <p:sp>
        <p:nvSpPr>
          <p:cNvPr id="53256" name="Tekstvak 9">
            <a:extLst>
              <a:ext uri="{FF2B5EF4-FFF2-40B4-BE49-F238E27FC236}">
                <a16:creationId xmlns:a16="http://schemas.microsoft.com/office/drawing/2014/main" id="{FF4A091E-98E9-858A-A27D-1688301ADF7B}"/>
              </a:ext>
            </a:extLst>
          </p:cNvPr>
          <p:cNvSpPr txBox="1">
            <a:spLocks noChangeArrowheads="1"/>
          </p:cNvSpPr>
          <p:nvPr/>
        </p:nvSpPr>
        <p:spPr bwMode="auto">
          <a:xfrm>
            <a:off x="0" y="3573463"/>
            <a:ext cx="44799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3. Zet nu </a:t>
            </a:r>
            <a:r>
              <a:rPr lang="nl-NL" altLang="nl-NL" sz="1800" b="1" i="1" u="sng">
                <a:solidFill>
                  <a:srgbClr val="FF66FF"/>
                </a:solidFill>
              </a:rPr>
              <a:t>snel</a:t>
            </a:r>
            <a:r>
              <a:rPr lang="nl-NL" altLang="nl-NL" sz="1800" b="1">
                <a:solidFill>
                  <a:srgbClr val="FF66FF"/>
                </a:solidFill>
              </a:rPr>
              <a:t> </a:t>
            </a:r>
            <a:r>
              <a:rPr lang="nl-NL" altLang="nl-NL" sz="1800" b="1">
                <a:solidFill>
                  <a:schemeClr val="bg1"/>
                </a:solidFill>
              </a:rPr>
              <a:t>theeglas MET DE ROOK over het tweede waxinelicht en tel weer de seconden tot vlam dooft</a:t>
            </a:r>
          </a:p>
        </p:txBody>
      </p:sp>
      <p:sp>
        <p:nvSpPr>
          <p:cNvPr id="53257" name="Tekstvak 10">
            <a:extLst>
              <a:ext uri="{FF2B5EF4-FFF2-40B4-BE49-F238E27FC236}">
                <a16:creationId xmlns:a16="http://schemas.microsoft.com/office/drawing/2014/main" id="{2652FE5C-17CE-AFF1-CDF4-B4AD2D0C2E9F}"/>
              </a:ext>
            </a:extLst>
          </p:cNvPr>
          <p:cNvSpPr txBox="1">
            <a:spLocks noChangeArrowheads="1"/>
          </p:cNvSpPr>
          <p:nvPr/>
        </p:nvSpPr>
        <p:spPr bwMode="auto">
          <a:xfrm>
            <a:off x="4716463" y="3573463"/>
            <a:ext cx="4427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4. Vergelijk de beide resultaten en kom tot een conclusie. Schrijf die op.</a:t>
            </a:r>
          </a:p>
        </p:txBody>
      </p:sp>
      <p:sp>
        <p:nvSpPr>
          <p:cNvPr id="53258" name="Text Box 11">
            <a:extLst>
              <a:ext uri="{FF2B5EF4-FFF2-40B4-BE49-F238E27FC236}">
                <a16:creationId xmlns:a16="http://schemas.microsoft.com/office/drawing/2014/main" id="{64B78EE7-1D77-578A-62B9-07E4DA7E8F26}"/>
              </a:ext>
            </a:extLst>
          </p:cNvPr>
          <p:cNvSpPr txBox="1">
            <a:spLocks noChangeArrowheads="1"/>
          </p:cNvSpPr>
          <p:nvPr/>
        </p:nvSpPr>
        <p:spPr bwMode="auto">
          <a:xfrm>
            <a:off x="7993063" y="6381750"/>
            <a:ext cx="1150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1800" b="1"/>
              <a:t>Proef 8</a:t>
            </a:r>
          </a:p>
        </p:txBody>
      </p:sp>
      <p:sp>
        <p:nvSpPr>
          <p:cNvPr id="53259" name="Text Box 12">
            <a:extLst>
              <a:ext uri="{FF2B5EF4-FFF2-40B4-BE49-F238E27FC236}">
                <a16:creationId xmlns:a16="http://schemas.microsoft.com/office/drawing/2014/main" id="{30867A32-E64D-A10E-4A1C-1D4C759E086C}"/>
              </a:ext>
            </a:extLst>
          </p:cNvPr>
          <p:cNvSpPr txBox="1">
            <a:spLocks noChangeArrowheads="1"/>
          </p:cNvSpPr>
          <p:nvPr/>
        </p:nvSpPr>
        <p:spPr bwMode="auto">
          <a:xfrm>
            <a:off x="4787900" y="25654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nl-NL" altLang="nl-NL" sz="1800"/>
          </a:p>
        </p:txBody>
      </p:sp>
      <p:sp>
        <p:nvSpPr>
          <p:cNvPr id="53260" name="Text Box 13">
            <a:extLst>
              <a:ext uri="{FF2B5EF4-FFF2-40B4-BE49-F238E27FC236}">
                <a16:creationId xmlns:a16="http://schemas.microsoft.com/office/drawing/2014/main" id="{7B5CD413-DE53-2C8F-4349-05D34C3FB228}"/>
              </a:ext>
            </a:extLst>
          </p:cNvPr>
          <p:cNvSpPr txBox="1">
            <a:spLocks noChangeArrowheads="1"/>
          </p:cNvSpPr>
          <p:nvPr/>
        </p:nvSpPr>
        <p:spPr bwMode="auto">
          <a:xfrm>
            <a:off x="4716463" y="2781300"/>
            <a:ext cx="4248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1600" b="1">
                <a:solidFill>
                  <a:schemeClr val="bg1"/>
                </a:solidFill>
              </a:rPr>
              <a:t>Doe dit nog een keer en noteer nu na hoeveel seconden de vlam dooft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2">
            <a:extLst>
              <a:ext uri="{FF2B5EF4-FFF2-40B4-BE49-F238E27FC236}">
                <a16:creationId xmlns:a16="http://schemas.microsoft.com/office/drawing/2014/main" id="{32DCAD92-D1AC-E166-42FD-2D57BDBB6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6988"/>
            <a:ext cx="47625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kstvak 3">
            <a:extLst>
              <a:ext uri="{FF2B5EF4-FFF2-40B4-BE49-F238E27FC236}">
                <a16:creationId xmlns:a16="http://schemas.microsoft.com/office/drawing/2014/main" id="{55829ACC-55B5-DE32-9CB0-6C20C5635A23}"/>
              </a:ext>
            </a:extLst>
          </p:cNvPr>
          <p:cNvSpPr txBox="1">
            <a:spLocks noChangeArrowheads="1"/>
          </p:cNvSpPr>
          <p:nvPr/>
        </p:nvSpPr>
        <p:spPr bwMode="auto">
          <a:xfrm>
            <a:off x="2339975" y="5732463"/>
            <a:ext cx="5256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Proef 8, Waxinelichtjes.</a:t>
            </a:r>
          </a:p>
          <a:p>
            <a:pPr>
              <a:spcBef>
                <a:spcPct val="0"/>
              </a:spcBef>
              <a:buFontTx/>
              <a:buNone/>
            </a:pPr>
            <a:r>
              <a:rPr lang="nl-NL" altLang="nl-NL" sz="1800" b="1">
                <a:solidFill>
                  <a:schemeClr val="bg1"/>
                </a:solidFill>
              </a:rPr>
              <a:t>De verbrandiung nader bekeken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kstvak 1">
            <a:extLst>
              <a:ext uri="{FF2B5EF4-FFF2-40B4-BE49-F238E27FC236}">
                <a16:creationId xmlns:a16="http://schemas.microsoft.com/office/drawing/2014/main" id="{DA54B9AC-DCD8-0DB2-39DA-FE90FCAFF764}"/>
              </a:ext>
            </a:extLst>
          </p:cNvPr>
          <p:cNvSpPr txBox="1">
            <a:spLocks noChangeArrowheads="1"/>
          </p:cNvSpPr>
          <p:nvPr/>
        </p:nvSpPr>
        <p:spPr bwMode="auto">
          <a:xfrm>
            <a:off x="250825" y="188913"/>
            <a:ext cx="8497888"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800" b="1">
                <a:solidFill>
                  <a:schemeClr val="bg1"/>
                </a:solidFill>
              </a:rPr>
              <a:t>►</a:t>
            </a:r>
            <a:r>
              <a:rPr lang="nl-NL" altLang="nl-NL" sz="2800" b="1" u="sng">
                <a:solidFill>
                  <a:schemeClr val="bg1"/>
                </a:solidFill>
              </a:rPr>
              <a:t>Benodigdheden:</a:t>
            </a:r>
          </a:p>
          <a:p>
            <a:pPr>
              <a:spcBef>
                <a:spcPct val="0"/>
              </a:spcBef>
              <a:buFontTx/>
              <a:buNone/>
            </a:pPr>
            <a:r>
              <a:rPr lang="nl-NL" altLang="nl-NL" sz="2800">
                <a:solidFill>
                  <a:schemeClr val="bg1"/>
                </a:solidFill>
              </a:rPr>
              <a:t>* 2 waxinelichtjes</a:t>
            </a:r>
          </a:p>
          <a:p>
            <a:pPr>
              <a:spcBef>
                <a:spcPct val="0"/>
              </a:spcBef>
              <a:buFontTx/>
              <a:buNone/>
            </a:pPr>
            <a:r>
              <a:rPr lang="nl-NL" altLang="nl-NL" sz="2800">
                <a:solidFill>
                  <a:schemeClr val="bg1"/>
                </a:solidFill>
              </a:rPr>
              <a:t>* Theeglas</a:t>
            </a:r>
          </a:p>
          <a:p>
            <a:pPr>
              <a:spcBef>
                <a:spcPct val="0"/>
              </a:spcBef>
              <a:buFontTx/>
              <a:buNone/>
            </a:pPr>
            <a:r>
              <a:rPr lang="nl-NL" altLang="nl-NL" sz="2800">
                <a:solidFill>
                  <a:schemeClr val="bg1"/>
                </a:solidFill>
              </a:rPr>
              <a:t>*  Lucifers</a:t>
            </a:r>
          </a:p>
          <a:p>
            <a:pPr>
              <a:spcBef>
                <a:spcPct val="0"/>
              </a:spcBef>
              <a:buFontTx/>
              <a:buNone/>
            </a:pPr>
            <a:endParaRPr lang="nl-NL" altLang="nl-NL" sz="2800">
              <a:solidFill>
                <a:schemeClr val="bg1"/>
              </a:solidFill>
            </a:endParaRPr>
          </a:p>
          <a:p>
            <a:pPr>
              <a:spcBef>
                <a:spcPct val="0"/>
              </a:spcBef>
              <a:buFontTx/>
              <a:buNone/>
            </a:pPr>
            <a:r>
              <a:rPr lang="nl-NL" altLang="nl-NL" sz="2800" b="1" u="sng">
                <a:solidFill>
                  <a:schemeClr val="bg1"/>
                </a:solidFill>
              </a:rPr>
              <a:t>► Waarneming 1:</a:t>
            </a:r>
          </a:p>
          <a:p>
            <a:pPr>
              <a:spcBef>
                <a:spcPct val="0"/>
              </a:spcBef>
              <a:buFontTx/>
              <a:buNone/>
            </a:pPr>
            <a:r>
              <a:rPr lang="nl-NL" altLang="nl-NL" sz="2800">
                <a:solidFill>
                  <a:schemeClr val="bg1"/>
                </a:solidFill>
              </a:rPr>
              <a:t>Beide waxinelichtjes branden</a:t>
            </a:r>
          </a:p>
          <a:p>
            <a:pPr>
              <a:spcBef>
                <a:spcPct val="0"/>
              </a:spcBef>
              <a:buFontTx/>
              <a:buNone/>
            </a:pPr>
            <a:r>
              <a:rPr lang="nl-NL" altLang="nl-NL" sz="2800">
                <a:solidFill>
                  <a:schemeClr val="bg1"/>
                </a:solidFill>
              </a:rPr>
              <a:t>Het theeglas zetten we over één waxinelicht heen. </a:t>
            </a:r>
          </a:p>
          <a:p>
            <a:pPr>
              <a:spcBef>
                <a:spcPct val="0"/>
              </a:spcBef>
              <a:buFontTx/>
              <a:buNone/>
            </a:pPr>
            <a:r>
              <a:rPr lang="nl-NL" altLang="nl-NL" sz="2800">
                <a:solidFill>
                  <a:schemeClr val="bg1"/>
                </a:solidFill>
              </a:rPr>
              <a:t>We zien dat het glas beslaat. (Dat betekent………..)</a:t>
            </a:r>
          </a:p>
          <a:p>
            <a:pPr>
              <a:spcBef>
                <a:spcPct val="0"/>
              </a:spcBef>
              <a:buFontTx/>
              <a:buNone/>
            </a:pPr>
            <a:endParaRPr lang="nl-NL" altLang="nl-NL" sz="2800" b="1">
              <a:solidFill>
                <a:schemeClr val="bg1"/>
              </a:solidFill>
            </a:endParaRPr>
          </a:p>
          <a:p>
            <a:pPr>
              <a:spcBef>
                <a:spcPct val="0"/>
              </a:spcBef>
              <a:buFontTx/>
              <a:buNone/>
            </a:pPr>
            <a:r>
              <a:rPr lang="nl-NL" altLang="nl-NL" sz="2800" b="1" u="sng">
                <a:solidFill>
                  <a:schemeClr val="bg1"/>
                </a:solidFill>
              </a:rPr>
              <a:t>► Conclusie 1:</a:t>
            </a:r>
          </a:p>
          <a:p>
            <a:pPr>
              <a:spcBef>
                <a:spcPct val="0"/>
              </a:spcBef>
              <a:buFontTx/>
              <a:buNone/>
            </a:pPr>
            <a:r>
              <a:rPr lang="nl-NL" altLang="nl-NL" sz="2800">
                <a:solidFill>
                  <a:schemeClr val="bg1"/>
                </a:solidFill>
              </a:rPr>
              <a:t>Bij een verbranding ontstaat dus water!</a:t>
            </a:r>
          </a:p>
        </p:txBody>
      </p:sp>
      <p:pic>
        <p:nvPicPr>
          <p:cNvPr id="55299" name="Afbeelding 2">
            <a:extLst>
              <a:ext uri="{FF2B5EF4-FFF2-40B4-BE49-F238E27FC236}">
                <a16:creationId xmlns:a16="http://schemas.microsoft.com/office/drawing/2014/main" id="{47F0FDFC-EE9E-9F31-7BAF-8E282B5BF8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6675" y="0"/>
            <a:ext cx="39973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kstvak 1">
            <a:extLst>
              <a:ext uri="{FF2B5EF4-FFF2-40B4-BE49-F238E27FC236}">
                <a16:creationId xmlns:a16="http://schemas.microsoft.com/office/drawing/2014/main" id="{34D58D49-3DED-B553-5937-666FFBF85807}"/>
              </a:ext>
            </a:extLst>
          </p:cNvPr>
          <p:cNvSpPr txBox="1">
            <a:spLocks noChangeArrowheads="1"/>
          </p:cNvSpPr>
          <p:nvPr/>
        </p:nvSpPr>
        <p:spPr bwMode="auto">
          <a:xfrm>
            <a:off x="107950" y="115888"/>
            <a:ext cx="903605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b="1">
                <a:solidFill>
                  <a:schemeClr val="bg1"/>
                </a:solidFill>
              </a:rPr>
              <a:t>► Waarneming 2:</a:t>
            </a:r>
          </a:p>
          <a:p>
            <a:pPr>
              <a:spcBef>
                <a:spcPct val="0"/>
              </a:spcBef>
              <a:buFontTx/>
              <a:buNone/>
            </a:pPr>
            <a:r>
              <a:rPr lang="nl-NL" altLang="nl-NL">
                <a:solidFill>
                  <a:schemeClr val="bg1"/>
                </a:solidFill>
              </a:rPr>
              <a:t>We tellen de seconden tot de vlam dooft. Dat gebeurt na ……………. seconden.</a:t>
            </a:r>
          </a:p>
          <a:p>
            <a:pPr>
              <a:spcBef>
                <a:spcPct val="0"/>
              </a:spcBef>
              <a:buFontTx/>
              <a:buNone/>
            </a:pPr>
            <a:endParaRPr lang="nl-NL" altLang="nl-NL" b="1">
              <a:solidFill>
                <a:schemeClr val="bg1"/>
              </a:solidFill>
            </a:endParaRPr>
          </a:p>
          <a:p>
            <a:pPr>
              <a:spcBef>
                <a:spcPct val="0"/>
              </a:spcBef>
              <a:buFontTx/>
              <a:buNone/>
            </a:pPr>
            <a:r>
              <a:rPr lang="nl-NL" altLang="nl-NL" b="1" u="sng">
                <a:solidFill>
                  <a:schemeClr val="bg1"/>
                </a:solidFill>
              </a:rPr>
              <a:t>► Conclusie 2:</a:t>
            </a:r>
          </a:p>
          <a:p>
            <a:pPr>
              <a:spcBef>
                <a:spcPct val="0"/>
              </a:spcBef>
              <a:buFontTx/>
              <a:buNone/>
            </a:pPr>
            <a:r>
              <a:rPr lang="nl-NL" altLang="nl-NL">
                <a:solidFill>
                  <a:schemeClr val="bg1"/>
                </a:solidFill>
              </a:rPr>
              <a:t>Dat de vlam dooft, betekent dat onder het glas “iets” op raakt</a:t>
            </a:r>
          </a:p>
          <a:p>
            <a:pPr>
              <a:spcBef>
                <a:spcPct val="0"/>
              </a:spcBef>
              <a:buFontTx/>
              <a:buNone/>
            </a:pPr>
            <a:endParaRPr lang="nl-NL" altLang="nl-NL">
              <a:solidFill>
                <a:schemeClr val="bg1"/>
              </a:solidFill>
            </a:endParaRPr>
          </a:p>
          <a:p>
            <a:pPr>
              <a:spcBef>
                <a:spcPct val="0"/>
              </a:spcBef>
              <a:buFontTx/>
              <a:buNone/>
            </a:pPr>
            <a:r>
              <a:rPr lang="nl-NL" altLang="nl-NL">
                <a:solidFill>
                  <a:schemeClr val="bg1"/>
                </a:solidFill>
              </a:rPr>
              <a:t>Wat op raakt heet zuurstof: een gas dat zich in de lucht bevindt. Mensen en dieren ademen dat in; planten ademen het uit en schenken het 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Afbeelding 3">
            <a:extLst>
              <a:ext uri="{FF2B5EF4-FFF2-40B4-BE49-F238E27FC236}">
                <a16:creationId xmlns:a16="http://schemas.microsoft.com/office/drawing/2014/main" id="{7577C9CB-AFEE-0B56-5A43-FD1D7E90B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79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F2BD2F2D-8D55-31C9-9D54-5F010A300C50}"/>
              </a:ext>
            </a:extLst>
          </p:cNvPr>
          <p:cNvSpPr txBox="1">
            <a:spLocks noChangeArrowheads="1"/>
          </p:cNvSpPr>
          <p:nvPr/>
        </p:nvSpPr>
        <p:spPr bwMode="auto">
          <a:xfrm>
            <a:off x="0" y="7938"/>
            <a:ext cx="9180513"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2400" b="1" u="sng">
                <a:solidFill>
                  <a:schemeClr val="bg1"/>
                </a:solidFill>
              </a:rPr>
              <a:t>►</a:t>
            </a:r>
            <a:r>
              <a:rPr lang="nl-NL" altLang="nl-NL" sz="2400" u="sng"/>
              <a:t> </a:t>
            </a:r>
            <a:r>
              <a:rPr lang="nl-NL" altLang="nl-NL" sz="2400" b="1" u="sng">
                <a:solidFill>
                  <a:schemeClr val="bg1"/>
                </a:solidFill>
              </a:rPr>
              <a:t>Waarneming 3:</a:t>
            </a:r>
          </a:p>
          <a:p>
            <a:pPr>
              <a:spcBef>
                <a:spcPct val="50000"/>
              </a:spcBef>
              <a:buFontTx/>
              <a:buNone/>
            </a:pPr>
            <a:r>
              <a:rPr lang="nl-NL" altLang="nl-NL" sz="2400">
                <a:solidFill>
                  <a:schemeClr val="bg1"/>
                </a:solidFill>
              </a:rPr>
              <a:t>We zetten het theeglas mèt het rookgas en al over het tweede waxinelicht en telden weer de seconden tot de vlam doofde. Dat gebeurde na ……… seconden </a:t>
            </a:r>
          </a:p>
          <a:p>
            <a:pPr>
              <a:spcBef>
                <a:spcPct val="50000"/>
              </a:spcBef>
              <a:buFontTx/>
              <a:buNone/>
            </a:pPr>
            <a:r>
              <a:rPr lang="nl-NL" altLang="nl-NL" sz="2400" b="1">
                <a:solidFill>
                  <a:schemeClr val="bg1"/>
                </a:solidFill>
              </a:rPr>
              <a:t>►</a:t>
            </a:r>
            <a:r>
              <a:rPr lang="nl-NL" altLang="nl-NL" sz="2400" b="1"/>
              <a:t> </a:t>
            </a:r>
            <a:r>
              <a:rPr lang="nl-NL" altLang="nl-NL" sz="2400" b="1" u="sng">
                <a:solidFill>
                  <a:schemeClr val="bg1"/>
                </a:solidFill>
              </a:rPr>
              <a:t>Conclusie 3:</a:t>
            </a:r>
          </a:p>
          <a:p>
            <a:pPr>
              <a:spcBef>
                <a:spcPct val="50000"/>
              </a:spcBef>
              <a:buFontTx/>
              <a:buNone/>
            </a:pPr>
            <a:r>
              <a:rPr lang="nl-NL" altLang="nl-NL" sz="2400">
                <a:solidFill>
                  <a:schemeClr val="bg1"/>
                </a:solidFill>
              </a:rPr>
              <a:t>Dat de vlam nu sneller doofde, kwam door het rookgas. Dat rookgas heet </a:t>
            </a:r>
            <a:r>
              <a:rPr lang="nl-NL" altLang="nl-NL" sz="2400" b="1" u="sng">
                <a:solidFill>
                  <a:schemeClr val="bg1"/>
                </a:solidFill>
              </a:rPr>
              <a:t>koolzuurgas</a:t>
            </a:r>
            <a:r>
              <a:rPr lang="nl-NL" altLang="nl-NL" sz="2400">
                <a:solidFill>
                  <a:schemeClr val="bg1"/>
                </a:solidFill>
              </a:rPr>
              <a:t> (of CO</a:t>
            </a:r>
            <a:r>
              <a:rPr lang="nl-NL" altLang="nl-NL" sz="1600">
                <a:solidFill>
                  <a:schemeClr val="bg1"/>
                </a:solidFill>
              </a:rPr>
              <a:t>2</a:t>
            </a:r>
            <a:r>
              <a:rPr lang="nl-NL" altLang="nl-NL" sz="2400">
                <a:solidFill>
                  <a:schemeClr val="bg1"/>
                </a:solidFill>
              </a:rPr>
              <a:t>) en heeft de eigenschap dat het vuur dooft.</a:t>
            </a:r>
          </a:p>
          <a:p>
            <a:pPr>
              <a:spcBef>
                <a:spcPct val="50000"/>
              </a:spcBef>
              <a:buFontTx/>
              <a:buNone/>
            </a:pPr>
            <a:r>
              <a:rPr lang="nl-NL" altLang="nl-NL" sz="2400" b="1" u="sng">
                <a:solidFill>
                  <a:schemeClr val="bg1"/>
                </a:solidFill>
              </a:rPr>
              <a:t>Opmerking:</a:t>
            </a:r>
          </a:p>
          <a:p>
            <a:pPr>
              <a:spcBef>
                <a:spcPct val="50000"/>
              </a:spcBef>
              <a:buFontTx/>
              <a:buNone/>
            </a:pPr>
            <a:r>
              <a:rPr lang="nl-NL" altLang="nl-NL" sz="2400">
                <a:solidFill>
                  <a:schemeClr val="bg1"/>
                </a:solidFill>
              </a:rPr>
              <a:t>CO</a:t>
            </a:r>
            <a:r>
              <a:rPr lang="nl-NL" altLang="nl-NL" sz="1800">
                <a:solidFill>
                  <a:schemeClr val="bg1"/>
                </a:solidFill>
              </a:rPr>
              <a:t>2  </a:t>
            </a:r>
            <a:r>
              <a:rPr lang="nl-NL" altLang="nl-NL" sz="2400">
                <a:solidFill>
                  <a:schemeClr val="bg1"/>
                </a:solidFill>
              </a:rPr>
              <a:t>is een reukloos, onzichtbaar gas. Hierin zweven vanwege de verbranding roetdeeltjes. Dat is de zwarte rook die we zien, maar nogmaals: C02 is onzichtbaar in de lucht.</a:t>
            </a:r>
          </a:p>
          <a:p>
            <a:pPr>
              <a:spcBef>
                <a:spcPct val="50000"/>
              </a:spcBef>
              <a:buFontTx/>
              <a:buNone/>
            </a:pPr>
            <a:r>
              <a:rPr lang="nl-NL" altLang="nl-NL" sz="2400" b="1" u="sng">
                <a:solidFill>
                  <a:schemeClr val="bg1"/>
                </a:solidFill>
              </a:rPr>
              <a:t>Samenvattend:                         </a:t>
            </a:r>
          </a:p>
          <a:p>
            <a:pPr>
              <a:spcBef>
                <a:spcPct val="50000"/>
              </a:spcBef>
              <a:buFontTx/>
              <a:buNone/>
            </a:pPr>
            <a:r>
              <a:rPr lang="nl-NL" altLang="nl-NL" sz="2400">
                <a:solidFill>
                  <a:schemeClr val="bg1"/>
                </a:solidFill>
              </a:rPr>
              <a:t>brandend materiaal + zuurstof → aansteken → koolzuurgas + waterdamp +  asrest (= koolstof)</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handschrift, verven, overdekt, kunst&#10;&#10;Automatisch gegenereerde beschrijving">
            <a:extLst>
              <a:ext uri="{FF2B5EF4-FFF2-40B4-BE49-F238E27FC236}">
                <a16:creationId xmlns:a16="http://schemas.microsoft.com/office/drawing/2014/main" id="{81665A93-5099-668F-BBF5-6DC96D0A6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211"/>
            <a:ext cx="6850235" cy="6716790"/>
          </a:xfrm>
          <a:prstGeom prst="rect">
            <a:avLst/>
          </a:prstGeom>
        </p:spPr>
      </p:pic>
      <p:sp>
        <p:nvSpPr>
          <p:cNvPr id="8" name="Tekstvak 7">
            <a:extLst>
              <a:ext uri="{FF2B5EF4-FFF2-40B4-BE49-F238E27FC236}">
                <a16:creationId xmlns:a16="http://schemas.microsoft.com/office/drawing/2014/main" id="{4824C7FB-FD88-0468-4421-2BA960EF45CD}"/>
              </a:ext>
            </a:extLst>
          </p:cNvPr>
          <p:cNvSpPr txBox="1"/>
          <p:nvPr/>
        </p:nvSpPr>
        <p:spPr>
          <a:xfrm>
            <a:off x="971600" y="6093296"/>
            <a:ext cx="7632848" cy="369332"/>
          </a:xfrm>
          <a:prstGeom prst="rect">
            <a:avLst/>
          </a:prstGeom>
          <a:noFill/>
        </p:spPr>
        <p:txBody>
          <a:bodyPr wrap="square" rtlCol="0">
            <a:spAutoFit/>
          </a:bodyPr>
          <a:lstStyle/>
          <a:p>
            <a:r>
              <a:rPr lang="nl-NL" b="1" dirty="0">
                <a:solidFill>
                  <a:schemeClr val="bg1">
                    <a:lumMod val="95000"/>
                  </a:schemeClr>
                </a:solidFill>
              </a:rPr>
              <a:t>Proef 9, “Het zielige kaarsje” schoolbordtekening van de docent</a:t>
            </a:r>
          </a:p>
        </p:txBody>
      </p:sp>
    </p:spTree>
    <p:extLst>
      <p:ext uri="{BB962C8B-B14F-4D97-AF65-F5344CB8AC3E}">
        <p14:creationId xmlns:p14="http://schemas.microsoft.com/office/powerpoint/2010/main" val="277144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
            <a:extLst>
              <a:ext uri="{FF2B5EF4-FFF2-40B4-BE49-F238E27FC236}">
                <a16:creationId xmlns:a16="http://schemas.microsoft.com/office/drawing/2014/main" id="{B14B2567-A2CE-D77F-9FD2-AB9F5DF44C2A}"/>
              </a:ext>
            </a:extLst>
          </p:cNvPr>
          <p:cNvSpPr txBox="1">
            <a:spLocks noChangeArrowheads="1"/>
          </p:cNvSpPr>
          <p:nvPr/>
        </p:nvSpPr>
        <p:spPr bwMode="auto">
          <a:xfrm>
            <a:off x="4500563" y="260350"/>
            <a:ext cx="6551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nl-NL" altLang="nl-NL" sz="1800"/>
          </a:p>
        </p:txBody>
      </p:sp>
      <p:pic>
        <p:nvPicPr>
          <p:cNvPr id="58371" name="Picture 6">
            <a:extLst>
              <a:ext uri="{FF2B5EF4-FFF2-40B4-BE49-F238E27FC236}">
                <a16:creationId xmlns:a16="http://schemas.microsoft.com/office/drawing/2014/main" id="{34904A37-8101-9D8B-4C3B-323F3BB73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8201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7">
            <a:extLst>
              <a:ext uri="{FF2B5EF4-FFF2-40B4-BE49-F238E27FC236}">
                <a16:creationId xmlns:a16="http://schemas.microsoft.com/office/drawing/2014/main" id="{C0821003-487B-731F-4621-93AC289400CF}"/>
              </a:ext>
            </a:extLst>
          </p:cNvPr>
          <p:cNvSpPr txBox="1">
            <a:spLocks noChangeArrowheads="1"/>
          </p:cNvSpPr>
          <p:nvPr/>
        </p:nvSpPr>
        <p:spPr bwMode="auto">
          <a:xfrm>
            <a:off x="1763713" y="6400800"/>
            <a:ext cx="554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nl-NL" altLang="nl-NL" sz="2400" b="1"/>
              <a:t>Proef 9, “Het zielige kaarsje”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kstvak 1">
            <a:extLst>
              <a:ext uri="{FF2B5EF4-FFF2-40B4-BE49-F238E27FC236}">
                <a16:creationId xmlns:a16="http://schemas.microsoft.com/office/drawing/2014/main" id="{72D6F98A-42E6-520A-1DB5-27EEAAA78715}"/>
              </a:ext>
            </a:extLst>
          </p:cNvPr>
          <p:cNvSpPr txBox="1">
            <a:spLocks noChangeArrowheads="1"/>
          </p:cNvSpPr>
          <p:nvPr/>
        </p:nvSpPr>
        <p:spPr bwMode="auto">
          <a:xfrm>
            <a:off x="179512" y="44624"/>
            <a:ext cx="8569325"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b="1" dirty="0">
                <a:solidFill>
                  <a:schemeClr val="bg1"/>
                </a:solidFill>
              </a:rPr>
              <a:t>Proef 9, “Het zielige kaarsje”</a:t>
            </a:r>
          </a:p>
          <a:p>
            <a:pPr>
              <a:spcBef>
                <a:spcPct val="0"/>
              </a:spcBef>
              <a:buFontTx/>
              <a:buNone/>
            </a:pPr>
            <a:r>
              <a:rPr lang="nl-NL" altLang="nl-NL" sz="2400" b="1" dirty="0">
                <a:solidFill>
                  <a:schemeClr val="bg1"/>
                </a:solidFill>
              </a:rPr>
              <a:t>Link naar video van onze eigen 7</a:t>
            </a:r>
            <a:r>
              <a:rPr lang="nl-NL" altLang="nl-NL" sz="2400" b="1" baseline="30000" dirty="0">
                <a:solidFill>
                  <a:schemeClr val="bg1"/>
                </a:solidFill>
              </a:rPr>
              <a:t>e</a:t>
            </a:r>
            <a:r>
              <a:rPr lang="nl-NL" altLang="nl-NL" sz="2400" b="1" dirty="0">
                <a:solidFill>
                  <a:schemeClr val="bg1"/>
                </a:solidFill>
              </a:rPr>
              <a:t> klas proef op </a:t>
            </a:r>
            <a:r>
              <a:rPr lang="nl-NL" altLang="nl-NL" sz="2400" b="1" dirty="0" err="1">
                <a:solidFill>
                  <a:schemeClr val="bg1"/>
                </a:solidFill>
              </a:rPr>
              <a:t>Youtube</a:t>
            </a:r>
            <a:r>
              <a:rPr lang="nl-NL" altLang="nl-NL" sz="2400" b="1" dirty="0">
                <a:solidFill>
                  <a:schemeClr val="bg1"/>
                </a:solidFill>
              </a:rPr>
              <a:t>:</a:t>
            </a:r>
          </a:p>
          <a:p>
            <a:pPr>
              <a:spcBef>
                <a:spcPct val="0"/>
              </a:spcBef>
              <a:buFontTx/>
              <a:buNone/>
            </a:pPr>
            <a:r>
              <a:rPr lang="nl-NL" altLang="nl-NL" sz="2400" b="1" dirty="0">
                <a:solidFill>
                  <a:schemeClr val="bg1"/>
                </a:solidFill>
                <a:hlinkClick r:id="rId2"/>
              </a:rPr>
              <a:t>https://www.youtube.com/watch?v=mI9YLy2HrzU&amp;t=34s</a:t>
            </a:r>
            <a:r>
              <a:rPr lang="nl-NL" altLang="nl-NL" sz="2400" b="1" dirty="0">
                <a:solidFill>
                  <a:schemeClr val="bg1"/>
                </a:solidFill>
              </a:rPr>
              <a:t> </a:t>
            </a:r>
          </a:p>
          <a:p>
            <a:pPr>
              <a:spcBef>
                <a:spcPct val="0"/>
              </a:spcBef>
              <a:buFontTx/>
              <a:buNone/>
            </a:pPr>
            <a:endParaRPr lang="nl-NL" altLang="nl-NL" sz="2400" b="1" dirty="0">
              <a:solidFill>
                <a:schemeClr val="bg1"/>
              </a:solidFill>
            </a:endParaRPr>
          </a:p>
          <a:p>
            <a:pPr>
              <a:spcBef>
                <a:spcPct val="0"/>
              </a:spcBef>
              <a:buFontTx/>
              <a:buNone/>
            </a:pPr>
            <a:r>
              <a:rPr lang="nl-NL" altLang="nl-NL" sz="2400" b="1" dirty="0">
                <a:solidFill>
                  <a:schemeClr val="bg1"/>
                </a:solidFill>
              </a:rPr>
              <a:t>Als je voor proef 9 niet aan zuivere zuurstof kunt komen:</a:t>
            </a:r>
          </a:p>
          <a:p>
            <a:pPr>
              <a:spcBef>
                <a:spcPct val="0"/>
              </a:spcBef>
              <a:buFontTx/>
              <a:buNone/>
            </a:pPr>
            <a:endParaRPr lang="nl-NL" altLang="nl-NL" sz="2400" b="1" dirty="0">
              <a:solidFill>
                <a:schemeClr val="bg1"/>
              </a:solidFill>
            </a:endParaRPr>
          </a:p>
          <a:p>
            <a:pPr>
              <a:spcBef>
                <a:spcPct val="0"/>
              </a:spcBef>
              <a:buFontTx/>
              <a:buNone/>
            </a:pPr>
            <a:r>
              <a:rPr lang="nl-NL" altLang="nl-NL" sz="2400" b="1" dirty="0">
                <a:solidFill>
                  <a:schemeClr val="bg1"/>
                </a:solidFill>
              </a:rPr>
              <a:t>Voor het verbranden in zuivere zuurstof,</a:t>
            </a:r>
          </a:p>
          <a:p>
            <a:pPr>
              <a:spcBef>
                <a:spcPct val="0"/>
              </a:spcBef>
              <a:buFontTx/>
              <a:buNone/>
            </a:pPr>
            <a:r>
              <a:rPr lang="nl-NL" altLang="nl-NL" sz="2400" b="1" dirty="0">
                <a:solidFill>
                  <a:schemeClr val="bg1"/>
                </a:solidFill>
              </a:rPr>
              <a:t>Ga naar </a:t>
            </a:r>
            <a:r>
              <a:rPr lang="nl-NL" altLang="nl-NL" sz="2400" b="1" dirty="0" err="1">
                <a:solidFill>
                  <a:schemeClr val="bg1"/>
                </a:solidFill>
              </a:rPr>
              <a:t>Youtube</a:t>
            </a:r>
            <a:r>
              <a:rPr lang="nl-NL" altLang="nl-NL" sz="2400" b="1" dirty="0">
                <a:solidFill>
                  <a:schemeClr val="bg1"/>
                </a:solidFill>
              </a:rPr>
              <a:t> en geef zoekterm</a:t>
            </a:r>
          </a:p>
          <a:p>
            <a:pPr>
              <a:spcBef>
                <a:spcPct val="0"/>
              </a:spcBef>
              <a:buFontTx/>
              <a:buNone/>
            </a:pPr>
            <a:r>
              <a:rPr lang="nl-NL" altLang="nl-NL" sz="2400" b="1" dirty="0">
                <a:solidFill>
                  <a:schemeClr val="bg1"/>
                </a:solidFill>
              </a:rPr>
              <a:t>“Verbranden in zuivere zuurstof“</a:t>
            </a:r>
          </a:p>
          <a:p>
            <a:pPr>
              <a:spcBef>
                <a:spcPct val="0"/>
              </a:spcBef>
              <a:buFontTx/>
              <a:buNone/>
            </a:pPr>
            <a:endParaRPr lang="nl-NL" altLang="nl-NL" sz="2400" b="1" dirty="0">
              <a:solidFill>
                <a:schemeClr val="bg1"/>
              </a:solidFill>
            </a:endParaRPr>
          </a:p>
          <a:p>
            <a:pPr>
              <a:spcBef>
                <a:spcPct val="0"/>
              </a:spcBef>
              <a:buFontTx/>
              <a:buNone/>
            </a:pPr>
            <a:r>
              <a:rPr lang="nl-NL" altLang="nl-NL" sz="2400" b="1" dirty="0">
                <a:solidFill>
                  <a:schemeClr val="bg1"/>
                </a:solidFill>
              </a:rPr>
              <a:t>Of ga naar deze link:</a:t>
            </a:r>
          </a:p>
          <a:p>
            <a:pPr>
              <a:spcBef>
                <a:spcPct val="0"/>
              </a:spcBef>
              <a:buFontTx/>
              <a:buNone/>
            </a:pPr>
            <a:r>
              <a:rPr lang="nl-NL" altLang="nl-NL" sz="2400" b="1" dirty="0">
                <a:solidFill>
                  <a:schemeClr val="bg1"/>
                </a:solidFill>
                <a:hlinkClick r:id="rId3"/>
              </a:rPr>
              <a:t>https://www.youtube.com/watch?v=Lu4dVHfKQr8</a:t>
            </a:r>
            <a:r>
              <a:rPr lang="nl-NL" altLang="nl-NL" sz="2400" b="1" dirty="0">
                <a:solidFill>
                  <a:schemeClr val="bg1"/>
                </a:solidFill>
              </a:rPr>
              <a:t> </a:t>
            </a:r>
          </a:p>
          <a:p>
            <a:pPr>
              <a:spcBef>
                <a:spcPct val="0"/>
              </a:spcBef>
              <a:buFontTx/>
              <a:buNone/>
            </a:pPr>
            <a:endParaRPr lang="nl-NL" altLang="nl-NL" sz="2400" b="1" dirty="0">
              <a:solidFill>
                <a:schemeClr val="bg1"/>
              </a:solidFill>
            </a:endParaRPr>
          </a:p>
          <a:p>
            <a:pPr>
              <a:spcBef>
                <a:spcPct val="0"/>
              </a:spcBef>
              <a:buFontTx/>
              <a:buNone/>
            </a:pPr>
            <a:r>
              <a:rPr lang="nl-NL" altLang="nl-NL" sz="2400" b="1" dirty="0">
                <a:solidFill>
                  <a:schemeClr val="bg1"/>
                </a:solidFill>
              </a:rPr>
              <a:t>Beschik je wel over zuivere zuurstof, maar kun je de zuurstoffles niet in je klas krijgen? Vul dan een brede reageerbuis met zuivere zuurstof, doe er een rubberen kurk op en steek in de klas een gloeiende houtspaan in de buis. De gloeiplek op de houtspaan zal fel oplichten!</a:t>
            </a:r>
          </a:p>
          <a:p>
            <a:pPr>
              <a:spcBef>
                <a:spcPct val="0"/>
              </a:spcBef>
              <a:buFontTx/>
              <a:buNone/>
            </a:pPr>
            <a:endParaRPr lang="nl-NL" altLang="nl-NL" sz="1800" dirty="0">
              <a:solidFill>
                <a:schemeClr val="bg1"/>
              </a:solidFill>
            </a:endParaRPr>
          </a:p>
          <a:p>
            <a:pPr>
              <a:spcBef>
                <a:spcPct val="0"/>
              </a:spcBef>
              <a:buFontTx/>
              <a:buNone/>
            </a:pPr>
            <a:endParaRPr lang="nl-NL" altLang="nl-NL" sz="1800" dirty="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5566747E-28EE-CA5D-E06E-885F7CE74A70}"/>
              </a:ext>
            </a:extLst>
          </p:cNvPr>
          <p:cNvSpPr>
            <a:spLocks noGrp="1" noChangeArrowheads="1"/>
          </p:cNvSpPr>
          <p:nvPr>
            <p:ph type="title"/>
          </p:nvPr>
        </p:nvSpPr>
        <p:spPr>
          <a:xfrm>
            <a:off x="468313" y="1700213"/>
            <a:ext cx="8229600" cy="1143000"/>
          </a:xfrm>
        </p:spPr>
        <p:txBody>
          <a:bodyPr/>
          <a:lstStyle/>
          <a:p>
            <a:pPr eaLnBrk="1" hangingPunct="1"/>
            <a:r>
              <a:rPr lang="nl-NL" altLang="nl-NL" sz="7200" b="1">
                <a:solidFill>
                  <a:schemeClr val="hlink"/>
                </a:solidFill>
              </a:rPr>
              <a:t>Einde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5DCDB6D-B66F-EC08-C54D-697120FD2C23}"/>
              </a:ext>
            </a:extLst>
          </p:cNvPr>
          <p:cNvSpPr txBox="1"/>
          <p:nvPr/>
        </p:nvSpPr>
        <p:spPr>
          <a:xfrm>
            <a:off x="12700" y="0"/>
            <a:ext cx="9131300" cy="6648450"/>
          </a:xfrm>
          <a:prstGeom prst="rect">
            <a:avLst/>
          </a:prstGeom>
          <a:noFill/>
        </p:spPr>
        <p:txBody>
          <a:bodyPr>
            <a:spAutoFit/>
          </a:bodyPr>
          <a:lstStyle/>
          <a:p>
            <a:pPr>
              <a:defRPr/>
            </a:pPr>
            <a:r>
              <a:rPr lang="nl-NL" sz="2400" b="1" u="sng" dirty="0">
                <a:solidFill>
                  <a:schemeClr val="bg1"/>
                </a:solidFill>
              </a:rPr>
              <a:t>Conclusies van proeven 1 en 2:</a:t>
            </a:r>
          </a:p>
          <a:p>
            <a:pPr>
              <a:defRPr/>
            </a:pPr>
            <a:endParaRPr lang="nl-NL" sz="2400" b="1" dirty="0">
              <a:solidFill>
                <a:schemeClr val="bg1"/>
              </a:solidFill>
            </a:endParaRPr>
          </a:p>
          <a:p>
            <a:pPr marL="342900" indent="-342900">
              <a:buFontTx/>
              <a:buAutoNum type="arabicPeriod"/>
              <a:defRPr/>
            </a:pPr>
            <a:r>
              <a:rPr lang="nl-NL" sz="2400" b="1" dirty="0">
                <a:solidFill>
                  <a:schemeClr val="bg1"/>
                </a:solidFill>
              </a:rPr>
              <a:t>De stoffen boven de rode streep komen uit de levende natuur (=organisch)</a:t>
            </a:r>
          </a:p>
          <a:p>
            <a:pPr>
              <a:defRPr/>
            </a:pPr>
            <a:r>
              <a:rPr lang="nl-NL" sz="2400" b="1" dirty="0">
                <a:solidFill>
                  <a:schemeClr val="bg1"/>
                </a:solidFill>
              </a:rPr>
              <a:t>     Zij danken hun brandend vermogen aan de zon!</a:t>
            </a:r>
          </a:p>
          <a:p>
            <a:pPr>
              <a:defRPr/>
            </a:pPr>
            <a:r>
              <a:rPr lang="nl-NL" sz="2400" b="1" dirty="0">
                <a:solidFill>
                  <a:schemeClr val="bg1"/>
                </a:solidFill>
              </a:rPr>
              <a:t>2. De stoffen boven de blauwe streep waren plantaardig. Die  </a:t>
            </a:r>
          </a:p>
          <a:p>
            <a:pPr>
              <a:defRPr/>
            </a:pPr>
            <a:r>
              <a:rPr lang="nl-NL" sz="2400" b="1" dirty="0">
                <a:solidFill>
                  <a:schemeClr val="bg1"/>
                </a:solidFill>
              </a:rPr>
              <a:t>    branden helemaal op.</a:t>
            </a:r>
          </a:p>
          <a:p>
            <a:pPr>
              <a:defRPr/>
            </a:pPr>
            <a:r>
              <a:rPr lang="nl-NL" sz="2400" b="1" dirty="0">
                <a:solidFill>
                  <a:schemeClr val="bg1"/>
                </a:solidFill>
              </a:rPr>
              <a:t>3. De stoffen tussen blauw en groen waren dierlijk. Die  </a:t>
            </a:r>
          </a:p>
          <a:p>
            <a:pPr>
              <a:defRPr/>
            </a:pPr>
            <a:r>
              <a:rPr lang="nl-NL" sz="2400" b="1" dirty="0">
                <a:solidFill>
                  <a:schemeClr val="bg1"/>
                </a:solidFill>
              </a:rPr>
              <a:t>    branden niet op, maar schroeien. En dan stopt het.</a:t>
            </a:r>
          </a:p>
          <a:p>
            <a:pPr>
              <a:defRPr/>
            </a:pPr>
            <a:r>
              <a:rPr lang="nl-NL" sz="2400" b="1" dirty="0">
                <a:solidFill>
                  <a:schemeClr val="bg1"/>
                </a:solidFill>
              </a:rPr>
              <a:t>4. Tussen groen en rood staat nylon. Dat wordt gemaakt van </a:t>
            </a:r>
          </a:p>
          <a:p>
            <a:pPr>
              <a:defRPr/>
            </a:pPr>
            <a:r>
              <a:rPr lang="nl-NL" sz="2400" b="1">
                <a:solidFill>
                  <a:schemeClr val="bg1"/>
                </a:solidFill>
              </a:rPr>
              <a:t>    aardolie. </a:t>
            </a:r>
            <a:r>
              <a:rPr lang="nl-NL" sz="2400" b="1" dirty="0">
                <a:solidFill>
                  <a:schemeClr val="bg1"/>
                </a:solidFill>
              </a:rPr>
              <a:t>Aardolie komt van microscopisch  </a:t>
            </a:r>
          </a:p>
          <a:p>
            <a:pPr>
              <a:defRPr/>
            </a:pPr>
            <a:r>
              <a:rPr lang="nl-NL" sz="2400" b="1" dirty="0">
                <a:solidFill>
                  <a:schemeClr val="bg1"/>
                </a:solidFill>
              </a:rPr>
              <a:t>    kleine (gestorven) diertjes, die lagen vormen op de  </a:t>
            </a:r>
          </a:p>
          <a:p>
            <a:pPr>
              <a:defRPr/>
            </a:pPr>
            <a:r>
              <a:rPr lang="nl-NL" sz="2400" b="1" dirty="0">
                <a:solidFill>
                  <a:schemeClr val="bg1"/>
                </a:solidFill>
              </a:rPr>
              <a:t>    zeebodem. Dus Nylon is ook van dierlijke oorsprong.</a:t>
            </a:r>
          </a:p>
          <a:p>
            <a:pPr>
              <a:defRPr/>
            </a:pPr>
            <a:r>
              <a:rPr lang="nl-NL" sz="2400" b="1" dirty="0">
                <a:solidFill>
                  <a:schemeClr val="bg1"/>
                </a:solidFill>
              </a:rPr>
              <a:t>5. Zwavel, fosfor en magnesium komen uit de dode natuur.  </a:t>
            </a:r>
          </a:p>
          <a:p>
            <a:pPr>
              <a:defRPr/>
            </a:pPr>
            <a:r>
              <a:rPr lang="nl-NL" sz="2400" b="1" dirty="0">
                <a:solidFill>
                  <a:schemeClr val="bg1"/>
                </a:solidFill>
              </a:rPr>
              <a:t>    (=anorganisch)</a:t>
            </a:r>
          </a:p>
          <a:p>
            <a:pPr>
              <a:defRPr/>
            </a:pPr>
            <a:r>
              <a:rPr lang="nl-NL" sz="2400" b="1" dirty="0">
                <a:solidFill>
                  <a:schemeClr val="bg1"/>
                </a:solidFill>
              </a:rPr>
              <a:t>    Zij danken hun brandend vermogen aan het binnenste van   </a:t>
            </a:r>
          </a:p>
          <a:p>
            <a:pPr>
              <a:defRPr/>
            </a:pPr>
            <a:r>
              <a:rPr lang="nl-NL" sz="2400" b="1" dirty="0">
                <a:solidFill>
                  <a:schemeClr val="bg1"/>
                </a:solidFill>
              </a:rPr>
              <a:t>   de aarde, waar het gloeiend heet is.</a:t>
            </a:r>
          </a:p>
          <a:p>
            <a:pPr>
              <a:defRPr/>
            </a:pPr>
            <a:endParaRPr lang="nl-NL" b="1"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kstvak 3">
            <a:extLst>
              <a:ext uri="{FF2B5EF4-FFF2-40B4-BE49-F238E27FC236}">
                <a16:creationId xmlns:a16="http://schemas.microsoft.com/office/drawing/2014/main" id="{7C05A952-D66A-87A5-BA18-086D76F9D32C}"/>
              </a:ext>
            </a:extLst>
          </p:cNvPr>
          <p:cNvSpPr txBox="1">
            <a:spLocks noChangeArrowheads="1"/>
          </p:cNvSpPr>
          <p:nvPr/>
        </p:nvSpPr>
        <p:spPr bwMode="auto">
          <a:xfrm>
            <a:off x="107504" y="0"/>
            <a:ext cx="9036496"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1600" b="1" dirty="0">
                <a:solidFill>
                  <a:schemeClr val="bg1"/>
                </a:solidFill>
              </a:rPr>
              <a:t>Gele-, of witte fosfor </a:t>
            </a:r>
          </a:p>
          <a:p>
            <a:pPr algn="just">
              <a:spcBef>
                <a:spcPct val="0"/>
              </a:spcBef>
              <a:buFontTx/>
              <a:buNone/>
            </a:pPr>
            <a:r>
              <a:rPr lang="nl-NL" altLang="nl-NL" sz="1600" b="1" dirty="0">
                <a:solidFill>
                  <a:schemeClr val="bg1"/>
                </a:solidFill>
              </a:rPr>
              <a:t>Als je proef 2 vanwege de veiligheid niet mag, kan, of wilt doen, dan kun je alles wat de leerlingen verbrand hebben nummeren als proef 1. Zwavel, fosfor en magnesium samen zijn dan proef 2.</a:t>
            </a:r>
          </a:p>
          <a:p>
            <a:pPr algn="just">
              <a:spcBef>
                <a:spcPct val="0"/>
              </a:spcBef>
              <a:buFontTx/>
              <a:buNone/>
            </a:pPr>
            <a:endParaRPr lang="nl-NL" altLang="nl-NL" sz="1600" b="1" dirty="0">
              <a:solidFill>
                <a:schemeClr val="bg1"/>
              </a:solidFill>
            </a:endParaRPr>
          </a:p>
          <a:p>
            <a:pPr algn="just">
              <a:spcBef>
                <a:spcPct val="0"/>
              </a:spcBef>
              <a:buFontTx/>
              <a:buNone/>
            </a:pPr>
            <a:r>
              <a:rPr lang="nl-NL" altLang="nl-NL" sz="1600" b="1" dirty="0">
                <a:solidFill>
                  <a:schemeClr val="bg1"/>
                </a:solidFill>
              </a:rPr>
              <a:t>Wil je ook de gele fosfor behandelen, dan noem je de door de leerlingen verbande stoffen proef 1a. Dan worden zwavel, fosfor en magnesium samen proef 1b. En dan wordt de proef met de gele fosfor proef 2. Zo blijft de volgende nummering kloppen!!</a:t>
            </a:r>
          </a:p>
          <a:p>
            <a:pPr algn="just">
              <a:spcBef>
                <a:spcPct val="0"/>
              </a:spcBef>
              <a:buFontTx/>
              <a:buNone/>
            </a:pPr>
            <a:endParaRPr lang="nl-NL" altLang="nl-NL" sz="1600" b="1" dirty="0">
              <a:solidFill>
                <a:schemeClr val="bg1"/>
              </a:solidFill>
            </a:endParaRPr>
          </a:p>
          <a:p>
            <a:pPr algn="just">
              <a:spcBef>
                <a:spcPct val="0"/>
              </a:spcBef>
              <a:buFontTx/>
              <a:buNone/>
            </a:pPr>
            <a:r>
              <a:rPr lang="nl-NL" altLang="nl-NL" sz="1600" b="1" dirty="0">
                <a:solidFill>
                  <a:schemeClr val="bg1"/>
                </a:solidFill>
              </a:rPr>
              <a:t>Mag-, of kan de proef met de gele fosfor niet om veiligheidsredenen, dan is ook hier een redelijk alternatief op </a:t>
            </a:r>
            <a:r>
              <a:rPr lang="nl-NL" altLang="nl-NL" sz="1600" b="1" dirty="0" err="1">
                <a:solidFill>
                  <a:schemeClr val="bg1"/>
                </a:solidFill>
              </a:rPr>
              <a:t>Youtube</a:t>
            </a:r>
            <a:r>
              <a:rPr lang="nl-NL" altLang="nl-NL" sz="1600" b="1" dirty="0">
                <a:solidFill>
                  <a:schemeClr val="bg1"/>
                </a:solidFill>
              </a:rPr>
              <a:t>. </a:t>
            </a:r>
          </a:p>
          <a:p>
            <a:pPr algn="just">
              <a:spcBef>
                <a:spcPct val="0"/>
              </a:spcBef>
              <a:buFontTx/>
              <a:buNone/>
            </a:pPr>
            <a:endParaRPr lang="nl-NL" altLang="nl-NL" sz="1600" b="1" dirty="0">
              <a:solidFill>
                <a:schemeClr val="bg1"/>
              </a:solidFill>
            </a:endParaRPr>
          </a:p>
          <a:p>
            <a:pPr algn="just">
              <a:spcBef>
                <a:spcPct val="0"/>
              </a:spcBef>
              <a:buFontTx/>
              <a:buNone/>
            </a:pPr>
            <a:r>
              <a:rPr lang="nl-NL" altLang="nl-NL" sz="1600" b="1" dirty="0">
                <a:solidFill>
                  <a:schemeClr val="bg1"/>
                </a:solidFill>
              </a:rPr>
              <a:t>Het eerste filmpje hebben wij zelf opgenomen op de Stichtse Vrije School voor wie niet over witte (gele) fosfor kan beschikken. Je ziet de TOA van de Stichtse Vrije School aan het werk. Dit is de link:</a:t>
            </a:r>
          </a:p>
          <a:p>
            <a:pPr algn="just">
              <a:spcBef>
                <a:spcPct val="0"/>
              </a:spcBef>
              <a:buFontTx/>
              <a:buNone/>
            </a:pPr>
            <a:r>
              <a:rPr lang="nl-NL" altLang="nl-NL" sz="1600" b="1">
                <a:solidFill>
                  <a:schemeClr val="bg1"/>
                </a:solidFill>
                <a:hlinkClick r:id="rId2"/>
              </a:rPr>
              <a:t>https://youtu.be/WISeMZxw2i0</a:t>
            </a:r>
            <a:r>
              <a:rPr lang="nl-NL" altLang="nl-NL" sz="1600" b="1">
                <a:solidFill>
                  <a:schemeClr val="bg1"/>
                </a:solidFill>
              </a:rPr>
              <a:t> </a:t>
            </a:r>
          </a:p>
          <a:p>
            <a:pPr algn="just">
              <a:spcBef>
                <a:spcPct val="0"/>
              </a:spcBef>
              <a:buFontTx/>
              <a:buNone/>
            </a:pPr>
            <a:endParaRPr lang="nl-NL" altLang="nl-NL" sz="1600" b="1" dirty="0">
              <a:solidFill>
                <a:schemeClr val="bg1"/>
              </a:solidFill>
            </a:endParaRPr>
          </a:p>
          <a:p>
            <a:pPr algn="just">
              <a:spcBef>
                <a:spcPct val="0"/>
              </a:spcBef>
              <a:buFontTx/>
              <a:buNone/>
            </a:pPr>
            <a:r>
              <a:rPr lang="nl-NL" altLang="nl-NL" sz="1600" b="1" dirty="0">
                <a:solidFill>
                  <a:schemeClr val="bg1"/>
                </a:solidFill>
              </a:rPr>
              <a:t>De volgende </a:t>
            </a:r>
            <a:r>
              <a:rPr lang="nl-NL" altLang="nl-NL" sz="1600" b="1" dirty="0" err="1">
                <a:solidFill>
                  <a:schemeClr val="bg1"/>
                </a:solidFill>
              </a:rPr>
              <a:t>YOUTUBE’s</a:t>
            </a:r>
            <a:r>
              <a:rPr lang="nl-NL" altLang="nl-NL" sz="1600" b="1" dirty="0">
                <a:solidFill>
                  <a:schemeClr val="bg1"/>
                </a:solidFill>
              </a:rPr>
              <a:t> zijn niet van de Vrijeschool, maar wel goed bruikbaar.</a:t>
            </a:r>
          </a:p>
          <a:p>
            <a:pPr algn="just">
              <a:spcBef>
                <a:spcPct val="0"/>
              </a:spcBef>
              <a:buFontTx/>
              <a:buNone/>
            </a:pPr>
            <a:r>
              <a:rPr lang="nl-NL" altLang="nl-NL" sz="1600" b="1" dirty="0">
                <a:solidFill>
                  <a:schemeClr val="bg1"/>
                </a:solidFill>
              </a:rPr>
              <a:t>Bestudeer het eerst grondig zelf, zodat je aan de leerlingen kunt uitleggen wat ze zien.</a:t>
            </a:r>
          </a:p>
          <a:p>
            <a:pPr algn="just">
              <a:spcBef>
                <a:spcPct val="0"/>
              </a:spcBef>
              <a:buFontTx/>
              <a:buNone/>
            </a:pPr>
            <a:endParaRPr lang="nl-NL" altLang="nl-NL" sz="1600" b="1" dirty="0">
              <a:solidFill>
                <a:schemeClr val="bg1"/>
              </a:solidFill>
            </a:endParaRPr>
          </a:p>
          <a:p>
            <a:pPr algn="just">
              <a:spcBef>
                <a:spcPct val="0"/>
              </a:spcBef>
              <a:buFontTx/>
              <a:buNone/>
            </a:pPr>
            <a:r>
              <a:rPr lang="nl-NL" altLang="nl-NL" sz="1600" b="1" dirty="0">
                <a:solidFill>
                  <a:schemeClr val="bg1"/>
                </a:solidFill>
              </a:rPr>
              <a:t>Het fragment waar hij gele fosfor op een stukje varkensvlees legt, kun je weglaten. Het gaat er natuurlijk om te laten zien hoe gevaarlijk het is, als je het op je huid krijgt, zoals bij fosforbommen. Over dat laatste gaat het filmpje gelukkig niet, al wordt het wel één keer genoemd.</a:t>
            </a:r>
          </a:p>
          <a:p>
            <a:pPr algn="just">
              <a:spcBef>
                <a:spcPct val="0"/>
              </a:spcBef>
              <a:buFontTx/>
              <a:buNone/>
            </a:pPr>
            <a:r>
              <a:rPr lang="nl-NL" altLang="nl-NL" sz="1600" b="1" dirty="0">
                <a:solidFill>
                  <a:schemeClr val="bg1"/>
                </a:solidFill>
                <a:hlinkClick r:id="rId3"/>
              </a:rPr>
              <a:t>https://www.youtube.com/watch?v=LMlXhJevCV0&amp;t=215s</a:t>
            </a:r>
            <a:r>
              <a:rPr lang="nl-NL" altLang="nl-NL" sz="1600" b="1" dirty="0">
                <a:solidFill>
                  <a:schemeClr val="bg1"/>
                </a:solidFill>
              </a:rPr>
              <a:t> </a:t>
            </a:r>
          </a:p>
          <a:p>
            <a:pPr algn="just">
              <a:spcBef>
                <a:spcPct val="0"/>
              </a:spcBef>
              <a:buFontTx/>
              <a:buNone/>
            </a:pPr>
            <a:r>
              <a:rPr lang="nl-NL" altLang="nl-NL" sz="1600" b="1" dirty="0">
                <a:solidFill>
                  <a:schemeClr val="bg1"/>
                </a:solidFill>
              </a:rPr>
              <a:t>of als alternatief kun je ook de volgende link nemen:</a:t>
            </a:r>
          </a:p>
          <a:p>
            <a:pPr algn="just">
              <a:spcBef>
                <a:spcPct val="0"/>
              </a:spcBef>
              <a:buFontTx/>
              <a:buNone/>
            </a:pPr>
            <a:r>
              <a:rPr lang="nl-NL" altLang="nl-NL" sz="1600" b="1" dirty="0">
                <a:solidFill>
                  <a:schemeClr val="bg1"/>
                </a:solidFill>
                <a:hlinkClick r:id="rId4"/>
              </a:rPr>
              <a:t>https://www.youtube.com/watch?v=LK82rjh8E80</a:t>
            </a:r>
            <a:r>
              <a:rPr lang="nl-NL" altLang="nl-NL" sz="1600" b="1" dirty="0">
                <a:solidFill>
                  <a:schemeClr val="bg1"/>
                </a:solidFill>
              </a:rPr>
              <a:t> </a:t>
            </a:r>
          </a:p>
          <a:p>
            <a:pPr algn="just">
              <a:spcBef>
                <a:spcPct val="0"/>
              </a:spcBef>
              <a:buFontTx/>
              <a:buNone/>
            </a:pPr>
            <a:r>
              <a:rPr lang="nl-NL" altLang="nl-NL" sz="1600" b="1" dirty="0">
                <a:solidFill>
                  <a:schemeClr val="bg1"/>
                </a:solidFil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itelpagina">
            <a:extLst>
              <a:ext uri="{FF2B5EF4-FFF2-40B4-BE49-F238E27FC236}">
                <a16:creationId xmlns:a16="http://schemas.microsoft.com/office/drawing/2014/main" id="{2372D306-5ED7-7648-A5BA-A0F17FF67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47148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Afbeelding 1">
            <a:extLst>
              <a:ext uri="{FF2B5EF4-FFF2-40B4-BE49-F238E27FC236}">
                <a16:creationId xmlns:a16="http://schemas.microsoft.com/office/drawing/2014/main" id="{985B19EC-1E87-38A7-51DD-5897B8541A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0"/>
            <a:ext cx="42926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kstvak 2">
            <a:extLst>
              <a:ext uri="{FF2B5EF4-FFF2-40B4-BE49-F238E27FC236}">
                <a16:creationId xmlns:a16="http://schemas.microsoft.com/office/drawing/2014/main" id="{90CA8F91-9841-3A0A-A7F8-8A09FB8CDBB8}"/>
              </a:ext>
            </a:extLst>
          </p:cNvPr>
          <p:cNvSpPr txBox="1">
            <a:spLocks noChangeArrowheads="1"/>
          </p:cNvSpPr>
          <p:nvPr/>
        </p:nvSpPr>
        <p:spPr bwMode="auto">
          <a:xfrm>
            <a:off x="2843213" y="6265863"/>
            <a:ext cx="792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b="1">
                <a:solidFill>
                  <a:schemeClr val="bg1"/>
                </a:solidFill>
              </a:rPr>
              <a:t>Voorbeelden van titelpagina’s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kstvak 1">
            <a:extLst>
              <a:ext uri="{FF2B5EF4-FFF2-40B4-BE49-F238E27FC236}">
                <a16:creationId xmlns:a16="http://schemas.microsoft.com/office/drawing/2014/main" id="{18750C33-5C93-B828-8B32-DD1A51965167}"/>
              </a:ext>
            </a:extLst>
          </p:cNvPr>
          <p:cNvSpPr txBox="1">
            <a:spLocks noChangeArrowheads="1"/>
          </p:cNvSpPr>
          <p:nvPr/>
        </p:nvSpPr>
        <p:spPr bwMode="auto">
          <a:xfrm>
            <a:off x="0" y="0"/>
            <a:ext cx="91440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nl-NL" altLang="nl-NL" sz="3600" b="1">
              <a:solidFill>
                <a:schemeClr val="bg1"/>
              </a:solidFill>
            </a:endParaRPr>
          </a:p>
          <a:p>
            <a:pPr>
              <a:spcBef>
                <a:spcPct val="0"/>
              </a:spcBef>
              <a:buFontTx/>
              <a:buNone/>
            </a:pPr>
            <a:r>
              <a:rPr lang="nl-NL" altLang="nl-NL" sz="4400" b="1">
                <a:solidFill>
                  <a:schemeClr val="bg1"/>
                </a:solidFill>
              </a:rPr>
              <a:t>Ja, ich weiss woher ich stamme</a:t>
            </a:r>
          </a:p>
          <a:p>
            <a:pPr>
              <a:spcBef>
                <a:spcPct val="0"/>
              </a:spcBef>
              <a:buFontTx/>
              <a:buNone/>
            </a:pPr>
            <a:r>
              <a:rPr lang="nl-NL" altLang="nl-NL" sz="4400" b="1">
                <a:solidFill>
                  <a:schemeClr val="bg1"/>
                </a:solidFill>
              </a:rPr>
              <a:t>Ungesättigt gleich der Flamme</a:t>
            </a:r>
          </a:p>
          <a:p>
            <a:pPr>
              <a:spcBef>
                <a:spcPct val="0"/>
              </a:spcBef>
              <a:buFontTx/>
              <a:buNone/>
            </a:pPr>
            <a:r>
              <a:rPr lang="nl-NL" altLang="nl-NL" sz="4400" b="1">
                <a:solidFill>
                  <a:schemeClr val="bg1"/>
                </a:solidFill>
              </a:rPr>
              <a:t>Glühe und verzehr ich mich</a:t>
            </a:r>
          </a:p>
          <a:p>
            <a:pPr>
              <a:spcBef>
                <a:spcPct val="0"/>
              </a:spcBef>
              <a:buFontTx/>
              <a:buNone/>
            </a:pPr>
            <a:r>
              <a:rPr lang="nl-NL" altLang="nl-NL" sz="4400" b="1">
                <a:solidFill>
                  <a:schemeClr val="bg1"/>
                </a:solidFill>
              </a:rPr>
              <a:t>Licht wird alles was ich fasse</a:t>
            </a:r>
          </a:p>
          <a:p>
            <a:pPr>
              <a:spcBef>
                <a:spcPct val="0"/>
              </a:spcBef>
              <a:buFontTx/>
              <a:buNone/>
            </a:pPr>
            <a:r>
              <a:rPr lang="nl-NL" altLang="nl-NL" sz="4400" b="1">
                <a:solidFill>
                  <a:schemeClr val="bg1"/>
                </a:solidFill>
              </a:rPr>
              <a:t>Kohle alles was ich lasse</a:t>
            </a:r>
          </a:p>
          <a:p>
            <a:pPr>
              <a:spcBef>
                <a:spcPct val="0"/>
              </a:spcBef>
              <a:buFontTx/>
              <a:buNone/>
            </a:pPr>
            <a:r>
              <a:rPr lang="nl-NL" altLang="nl-NL" sz="4400" b="1">
                <a:solidFill>
                  <a:schemeClr val="bg1"/>
                </a:solidFill>
              </a:rPr>
              <a:t>Flamme bin ich sicherlich!</a:t>
            </a:r>
          </a:p>
          <a:p>
            <a:pPr>
              <a:spcBef>
                <a:spcPct val="0"/>
              </a:spcBef>
              <a:buFontTx/>
              <a:buNone/>
            </a:pPr>
            <a:endParaRPr lang="nl-NL" altLang="nl-NL" sz="4400" b="1">
              <a:solidFill>
                <a:schemeClr val="bg1"/>
              </a:solidFill>
            </a:endParaRPr>
          </a:p>
          <a:p>
            <a:pPr>
              <a:spcBef>
                <a:spcPct val="0"/>
              </a:spcBef>
              <a:buFontTx/>
              <a:buNone/>
            </a:pPr>
            <a:r>
              <a:rPr lang="nl-NL" altLang="nl-NL" sz="4400" b="1">
                <a:solidFill>
                  <a:schemeClr val="bg1"/>
                </a:solidFill>
              </a:rPr>
              <a:t>Friederich  Nietzsche (1844-1900)</a:t>
            </a:r>
          </a:p>
        </p:txBody>
      </p:sp>
    </p:spTree>
  </p:cSld>
  <p:clrMapOvr>
    <a:masterClrMapping/>
  </p:clrMapOvr>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2565</TotalTime>
  <Words>3356</Words>
  <Application>Microsoft Office PowerPoint</Application>
  <PresentationFormat>Diavoorstelling (4:3)</PresentationFormat>
  <Paragraphs>456</Paragraphs>
  <Slides>58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58</vt:i4>
      </vt:variant>
    </vt:vector>
  </HeadingPairs>
  <TitlesOfParts>
    <vt:vector size="62" baseType="lpstr">
      <vt:lpstr>Arial</vt:lpstr>
      <vt:lpstr>GoudyOlSt BT</vt:lpstr>
      <vt:lpstr>Times New Roman</vt:lpstr>
      <vt:lpstr>Standaardontwerp</vt:lpstr>
      <vt:lpstr>PowerPoint-presentatie</vt:lpstr>
      <vt:lpstr>SCHEIKUNDE KLAS 7 waar gaat het over? Indeling volgens de middeleeuwse alchemisten</vt:lpstr>
      <vt:lpstr>PowerPoint-presentatie</vt:lpstr>
      <vt:lpstr>PowerPoint-presentatie</vt:lpstr>
      <vt:lpstr>  ls je niet over zwavel kunt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Waldorf Steiner Coaching Intl.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SCHEIKUNDE KLAS 7</dc:title>
  <dc:creator>Ruud</dc:creator>
  <cp:lastModifiedBy>Ruud Caddyfan</cp:lastModifiedBy>
  <cp:revision>340</cp:revision>
  <dcterms:created xsi:type="dcterms:W3CDTF">2016-02-22T10:44:59Z</dcterms:created>
  <dcterms:modified xsi:type="dcterms:W3CDTF">2024-04-29T10:52:50Z</dcterms:modified>
</cp:coreProperties>
</file>