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57" r:id="rId9"/>
    <p:sldId id="258" r:id="rId10"/>
    <p:sldId id="259" r:id="rId11"/>
    <p:sldId id="260" r:id="rId12"/>
    <p:sldId id="262" r:id="rId13"/>
    <p:sldId id="261" r:id="rId14"/>
    <p:sldId id="263" r:id="rId15"/>
    <p:sldId id="264" r:id="rId16"/>
    <p:sldId id="266" r:id="rId17"/>
    <p:sldId id="273" r:id="rId18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7B942D-825F-7734-5C85-1C8768BC0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C77DEB-8225-7220-495F-E51B59F16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3B8424-E6DD-38F6-2398-2B07F90CB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1DF22-23EF-43AC-9684-D78E0BD254A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909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27347C-2E04-E03D-100A-1AF9AA486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BEF6FF-87B0-0BF0-6729-E90B22158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521331-2181-534C-5AB6-60457A76C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F2E09-E560-40F0-8A5E-B4CCEF87EFD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4813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FEC757-982F-0FFD-543F-3B8317AA8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C06166-A783-161B-D184-E02D2610C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8887CE-145A-5C92-9866-F20CC66B6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7F1B4-7489-40D1-9014-59279C1878C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870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21B2B0-7587-F53D-27E1-AE0359AC5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6E7E71-D349-3C25-5661-6D2944CCB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12AD6F-542A-0695-33E4-CA3B5908E0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C3C93-D539-4B0C-9FE7-9614E181556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9445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A145F5-9623-FBA2-D080-A84A2D6D7E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D27A2E-B08E-FEAA-67CA-4967B3F77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115DD3-2D66-426F-7958-1C558B982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2FDFA-40C1-4F97-95CE-66FB6760F07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6056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CF9BD3-8AEE-D836-1114-C7F3E9B3D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554308-0EE5-FAD4-72C6-726C5C6C4A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AB6565-11B2-12B7-F24C-3D3E655BF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7B6C7-C5A9-40F6-84AC-4FF24D27F2F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1144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26DA94-CAEE-D81F-DD15-D436577267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BB8AB6-313F-6F9D-0560-2311D41E9B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52C0D9-7DE7-D9CE-45C7-E0B7335C2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E69F0-CE0A-4447-B5C7-DA6C20C6B42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0917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84EA7A-D360-A482-9A6A-53E98292A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3AC748-0A6C-2B89-1C80-08AA2D50AA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36D121-FA6D-B970-B588-0185C1B10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5A9EB-3DA7-4C91-9F3E-C9FB10BF153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1992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9127F6A-75ED-E71B-498F-459D41640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FE24EB-115F-7B84-690F-A500223731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5B1B32-82E4-5379-074D-486C4F072C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70411-0B7B-4168-BCBA-8DF226EAB8D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089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2F815-411D-0C5E-F10E-C41F7042E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3EB97-BF23-B40C-ECFA-31CBB1599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283CB-B4FF-BC3E-05FA-FC33B3D6A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47DAC-6BBB-482C-B3F3-10C30320CA4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6077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899EF7-ABF3-48EB-7CBE-D365DC9C5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43BF08-873D-2422-4264-AD443A2C4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E2B058-F702-0A50-1A3C-ECDCED932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FE090-7BE8-4326-AC6B-47DBBBB1450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672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EB1C0D5-B929-5811-2474-9D28582A1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37339CC-1E17-0773-4CC9-964941B76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EE067C-9028-2C12-2B1F-AC647BF89C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1B79C8-FB7E-0EDA-F9E1-BCD20C425B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F67A5E-4D3F-3D53-7D32-2FB839FF73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AF0344-B361-4144-BDBA-669FC3D3A070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ubqLcBJgk" TargetMode="External"/><Relationship Id="rId2" Type="http://schemas.openxmlformats.org/officeDocument/2006/relationships/hyperlink" Target="https://www.youtube.com/watch?v=oh2RaDtfqT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4B8EF268-F7B6-8F58-8A3D-EEEF6CD80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>
            <a:extLst>
              <a:ext uri="{FF2B5EF4-FFF2-40B4-BE49-F238E27FC236}">
                <a16:creationId xmlns:a16="http://schemas.microsoft.com/office/drawing/2014/main" id="{1DCFA8A0-2771-3E19-6F76-F87CD2E25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5038"/>
            <a:ext cx="9144000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>
                <a:solidFill>
                  <a:schemeClr val="bg1"/>
                </a:solidFill>
              </a:rPr>
              <a:t>UITGANGSPUNT IS ALTIJD: KIJKEN NAAR HET LICHT </a:t>
            </a:r>
          </a:p>
          <a:p>
            <a:pPr eaLnBrk="1" hangingPunct="1">
              <a:buFontTx/>
              <a:buChar char="•"/>
            </a:pPr>
            <a:r>
              <a:rPr lang="nl-NL" altLang="nl-NL">
                <a:solidFill>
                  <a:schemeClr val="bg1"/>
                </a:solidFill>
              </a:rPr>
              <a:t>OPTELLEN     = </a:t>
            </a:r>
            <a:r>
              <a:rPr lang="nl-NL" altLang="nl-NL" b="1" i="1" u="sng">
                <a:solidFill>
                  <a:schemeClr val="bg1"/>
                </a:solidFill>
              </a:rPr>
              <a:t>VOORUIT</a:t>
            </a:r>
            <a:r>
              <a:rPr lang="nl-NL" altLang="nl-NL">
                <a:solidFill>
                  <a:schemeClr val="bg1"/>
                </a:solidFill>
              </a:rPr>
              <a:t> LOPEN</a:t>
            </a:r>
          </a:p>
          <a:p>
            <a:pPr eaLnBrk="1" hangingPunct="1"/>
            <a:endParaRPr lang="nl-NL" altLang="nl-NL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nl-NL" altLang="nl-NL">
                <a:solidFill>
                  <a:schemeClr val="bg1"/>
                </a:solidFill>
              </a:rPr>
              <a:t>AFTREKKEN =  </a:t>
            </a:r>
            <a:r>
              <a:rPr lang="nl-NL" altLang="nl-NL" b="1" i="1" u="sng">
                <a:solidFill>
                  <a:schemeClr val="bg1"/>
                </a:solidFill>
              </a:rPr>
              <a:t>ACHTERUIT</a:t>
            </a:r>
            <a:r>
              <a:rPr lang="nl-NL" altLang="nl-NL">
                <a:solidFill>
                  <a:schemeClr val="bg1"/>
                </a:solidFill>
              </a:rPr>
              <a:t> LOPEN</a:t>
            </a:r>
          </a:p>
          <a:p>
            <a:pPr eaLnBrk="1" hangingPunct="1">
              <a:buFontTx/>
              <a:buChar char="•"/>
            </a:pPr>
            <a:endParaRPr lang="nl-NL" altLang="nl-NL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nl-NL" altLang="nl-NL">
                <a:solidFill>
                  <a:schemeClr val="bg1"/>
                </a:solidFill>
              </a:rPr>
              <a:t>EEN POSITIEF GETAL OPTELLEN  = </a:t>
            </a:r>
            <a:r>
              <a:rPr lang="nl-NL" altLang="nl-NL" b="1" i="1" u="sng">
                <a:solidFill>
                  <a:schemeClr val="bg1"/>
                </a:solidFill>
              </a:rPr>
              <a:t>VOORUIT</a:t>
            </a:r>
            <a:r>
              <a:rPr lang="nl-NL" altLang="nl-NL">
                <a:solidFill>
                  <a:schemeClr val="bg1"/>
                </a:solidFill>
              </a:rPr>
              <a:t> LOPEN NAAR HET LICHT</a:t>
            </a:r>
          </a:p>
          <a:p>
            <a:pPr eaLnBrk="1" hangingPunct="1">
              <a:buFontTx/>
              <a:buChar char="•"/>
            </a:pPr>
            <a:endParaRPr lang="nl-NL" altLang="nl-NL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nl-NL" altLang="nl-NL">
                <a:solidFill>
                  <a:schemeClr val="bg1"/>
                </a:solidFill>
              </a:rPr>
              <a:t>EEN NEGATIEF GETAL OPTELLEN = JE </a:t>
            </a:r>
            <a:r>
              <a:rPr lang="nl-NL" altLang="nl-NL" b="1" i="1" u="sng">
                <a:solidFill>
                  <a:schemeClr val="bg1"/>
                </a:solidFill>
              </a:rPr>
              <a:t>OMDRAAIEN</a:t>
            </a:r>
            <a:r>
              <a:rPr lang="nl-NL" altLang="nl-NL">
                <a:solidFill>
                  <a:schemeClr val="bg1"/>
                </a:solidFill>
              </a:rPr>
              <a:t> NAAR DE  “DONKERE KANT” EN DAN </a:t>
            </a:r>
            <a:r>
              <a:rPr lang="nl-NL" altLang="nl-NL" b="1" i="1" u="sng">
                <a:solidFill>
                  <a:schemeClr val="bg1"/>
                </a:solidFill>
              </a:rPr>
              <a:t>VOORUIT</a:t>
            </a:r>
            <a:r>
              <a:rPr lang="nl-NL" altLang="nl-NL">
                <a:solidFill>
                  <a:schemeClr val="bg1"/>
                </a:solidFill>
              </a:rPr>
              <a:t> LOPEN</a:t>
            </a:r>
          </a:p>
          <a:p>
            <a:pPr eaLnBrk="1" hangingPunct="1">
              <a:buFontTx/>
              <a:buChar char="•"/>
            </a:pPr>
            <a:endParaRPr lang="nl-NL" altLang="nl-NL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nl-NL" altLang="nl-NL">
                <a:solidFill>
                  <a:schemeClr val="bg1"/>
                </a:solidFill>
              </a:rPr>
              <a:t>EEN POSITIEF GETAL </a:t>
            </a:r>
            <a:r>
              <a:rPr lang="nl-NL" altLang="nl-NL" b="1" i="1" u="sng">
                <a:solidFill>
                  <a:schemeClr val="bg1"/>
                </a:solidFill>
              </a:rPr>
              <a:t>AFTREKKEN</a:t>
            </a:r>
            <a:r>
              <a:rPr lang="nl-NL" altLang="nl-NL">
                <a:solidFill>
                  <a:schemeClr val="bg1"/>
                </a:solidFill>
              </a:rPr>
              <a:t> = </a:t>
            </a:r>
            <a:r>
              <a:rPr lang="nl-NL" altLang="nl-NL" b="1" i="1" u="sng">
                <a:solidFill>
                  <a:schemeClr val="bg1"/>
                </a:solidFill>
              </a:rPr>
              <a:t>ACHTERUITLOPEN</a:t>
            </a:r>
            <a:r>
              <a:rPr lang="nl-NL" altLang="nl-NL">
                <a:solidFill>
                  <a:schemeClr val="bg1"/>
                </a:solidFill>
              </a:rPr>
              <a:t>, GEKEERD NAAR HET LICHT</a:t>
            </a:r>
          </a:p>
          <a:p>
            <a:pPr eaLnBrk="1" hangingPunct="1">
              <a:buFontTx/>
              <a:buChar char="•"/>
            </a:pPr>
            <a:endParaRPr lang="nl-NL" altLang="nl-NL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nl-NL" altLang="nl-NL">
                <a:solidFill>
                  <a:schemeClr val="bg1"/>
                </a:solidFill>
              </a:rPr>
              <a:t>EEN </a:t>
            </a:r>
            <a:r>
              <a:rPr lang="nl-NL" altLang="nl-NL" b="1" i="1" u="sng">
                <a:solidFill>
                  <a:schemeClr val="bg1"/>
                </a:solidFill>
              </a:rPr>
              <a:t>NEGATIEF GETAL</a:t>
            </a:r>
            <a:r>
              <a:rPr lang="nl-NL" altLang="nl-NL" i="1">
                <a:solidFill>
                  <a:schemeClr val="bg1"/>
                </a:solidFill>
              </a:rPr>
              <a:t> </a:t>
            </a:r>
            <a:r>
              <a:rPr lang="nl-NL" altLang="nl-NL" b="1" i="1" u="sng">
                <a:solidFill>
                  <a:schemeClr val="bg1"/>
                </a:solidFill>
              </a:rPr>
              <a:t>AFTREKKEN</a:t>
            </a:r>
            <a:r>
              <a:rPr lang="nl-NL" altLang="nl-NL">
                <a:solidFill>
                  <a:schemeClr val="bg1"/>
                </a:solidFill>
              </a:rPr>
              <a:t> = </a:t>
            </a:r>
            <a:r>
              <a:rPr lang="nl-NL" altLang="nl-NL" b="1" i="1" u="sng">
                <a:solidFill>
                  <a:schemeClr val="bg1"/>
                </a:solidFill>
              </a:rPr>
              <a:t>EERST OMDRAAIEN EN DAN </a:t>
            </a:r>
          </a:p>
          <a:p>
            <a:pPr eaLnBrk="1" hangingPunct="1"/>
            <a:r>
              <a:rPr lang="nl-NL" altLang="nl-NL" b="1" i="1" u="sng">
                <a:solidFill>
                  <a:schemeClr val="bg1"/>
                </a:solidFill>
              </a:rPr>
              <a:t>     ACHTERUIT LOPEN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6_verm_delen_pos_neg_ANTWOORDEN_01_27-01_2018">
            <a:extLst>
              <a:ext uri="{FF2B5EF4-FFF2-40B4-BE49-F238E27FC236}">
                <a16:creationId xmlns:a16="http://schemas.microsoft.com/office/drawing/2014/main" id="{C71E62C0-18C6-20CF-BD4B-32130C33F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2638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06_verm_delen_pos_neg_ANTWOORDEN_02_27-01_2018">
            <a:extLst>
              <a:ext uri="{FF2B5EF4-FFF2-40B4-BE49-F238E27FC236}">
                <a16:creationId xmlns:a16="http://schemas.microsoft.com/office/drawing/2014/main" id="{A244DEA7-E653-B932-51F6-A26DCD55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0"/>
            <a:ext cx="4537075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A76D41BF-D406-9DDB-FB15-8C0B8CF49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175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>
                <a:solidFill>
                  <a:srgbClr val="FF3399"/>
                </a:solidFill>
              </a:rPr>
              <a:t>HEKSENSOEP!!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b="1">
              <a:solidFill>
                <a:srgbClr val="FF33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>
                <a:solidFill>
                  <a:schemeClr val="bg1"/>
                </a:solidFill>
              </a:rPr>
              <a:t>Blokjes IN de ketel</a:t>
            </a:r>
            <a:endParaRPr lang="nl-NL" altLang="nl-NL" sz="3600">
              <a:solidFill>
                <a:schemeClr val="bg1"/>
              </a:solidFill>
              <a:hlinkClick r:id="rId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>
                <a:solidFill>
                  <a:schemeClr val="bg1"/>
                </a:solidFill>
                <a:hlinkClick r:id="rId2"/>
              </a:rPr>
              <a:t>https://www.youtube.com/watch?v=oh2RaDtfqT0</a:t>
            </a:r>
            <a:endParaRPr lang="nl-NL" altLang="nl-NL" sz="36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>
                <a:solidFill>
                  <a:schemeClr val="bg1"/>
                </a:solidFill>
              </a:rPr>
              <a:t>Blokjes UIT de ketel</a:t>
            </a:r>
            <a:endParaRPr lang="nl-NL" altLang="nl-NL" sz="3600">
              <a:solidFill>
                <a:schemeClr val="bg1"/>
              </a:solidFill>
              <a:hlinkClick r:id="rId3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>
                <a:solidFill>
                  <a:schemeClr val="bg1"/>
                </a:solidFill>
                <a:hlinkClick r:id="rId3"/>
              </a:rPr>
              <a:t>https://www.youtube.com/watch?v=wiubqLcBJgk</a:t>
            </a:r>
            <a:r>
              <a:rPr lang="nl-NL" altLang="nl-NL" sz="36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35563D2C-B4F8-AA60-2633-FA79B4D9D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5175"/>
            <a:ext cx="91440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4000" b="1">
                <a:solidFill>
                  <a:schemeClr val="bg1"/>
                </a:solidFill>
              </a:rPr>
              <a:t>5 + (+5) = 10        Dus      +    +   =  +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4000" b="1">
                <a:solidFill>
                  <a:schemeClr val="bg1"/>
                </a:solidFill>
              </a:rPr>
              <a:t>5 + (-5)  =  0         Dus      +    -    =  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4000" b="1">
                <a:solidFill>
                  <a:schemeClr val="bg1"/>
                </a:solidFill>
              </a:rPr>
              <a:t>5 – (+5) =  0         Dus       -    +   =  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4000">
                <a:solidFill>
                  <a:schemeClr val="bg1"/>
                </a:solidFill>
              </a:rPr>
              <a:t>5 – (-5) =  10       Dus        -    -   =   +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b="1">
                <a:solidFill>
                  <a:schemeClr val="bg1"/>
                </a:solidFill>
              </a:rPr>
              <a:t>Conclusie: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b="1">
                <a:solidFill>
                  <a:schemeClr val="bg1"/>
                </a:solidFill>
              </a:rPr>
              <a:t>Gelijke tekens wordt altijd               +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b="1">
                <a:solidFill>
                  <a:schemeClr val="bg1"/>
                </a:solidFill>
              </a:rPr>
              <a:t>Verschillende tekens wordt altijd    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b="1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>
            <a:extLst>
              <a:ext uri="{FF2B5EF4-FFF2-40B4-BE49-F238E27FC236}">
                <a16:creationId xmlns:a16="http://schemas.microsoft.com/office/drawing/2014/main" id="{14E2489E-3C6A-5A78-7317-71BC62AB4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836613"/>
            <a:ext cx="6264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9219" name="Picture 6">
            <a:extLst>
              <a:ext uri="{FF2B5EF4-FFF2-40B4-BE49-F238E27FC236}">
                <a16:creationId xmlns:a16="http://schemas.microsoft.com/office/drawing/2014/main" id="{A468D0A7-E6B4-DBDB-FF25-5350FC42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7">
            <a:extLst>
              <a:ext uri="{FF2B5EF4-FFF2-40B4-BE49-F238E27FC236}">
                <a16:creationId xmlns:a16="http://schemas.microsoft.com/office/drawing/2014/main" id="{9545AED4-2E9C-FA51-13E6-AF2B80851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800" b="1">
                <a:solidFill>
                  <a:schemeClr val="bg1"/>
                </a:solidFill>
              </a:rPr>
              <a:t>Doe de “parkeergarage”:  	2x + 3y – 2x  - x =  </a:t>
            </a:r>
            <a:r>
              <a:rPr lang="nl-NL" altLang="nl-NL" sz="2800" b="1" u="sng">
                <a:solidFill>
                  <a:schemeClr val="bg1"/>
                </a:solidFill>
              </a:rPr>
              <a:t>-x + 3y</a:t>
            </a:r>
            <a:r>
              <a:rPr lang="nl-NL" altLang="nl-NL" sz="2800" b="1">
                <a:solidFill>
                  <a:schemeClr val="bg1"/>
                </a:solidFill>
              </a:rPr>
              <a:t>                                        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>
            <a:extLst>
              <a:ext uri="{FF2B5EF4-FFF2-40B4-BE49-F238E27FC236}">
                <a16:creationId xmlns:a16="http://schemas.microsoft.com/office/drawing/2014/main" id="{E12EFA43-1A57-FFBA-9034-441077679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860425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3600" b="1">
                <a:solidFill>
                  <a:schemeClr val="bg1"/>
                </a:solidFill>
              </a:rPr>
              <a:t>Voorbeeld 4b van je sommenblad 08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3600" b="1">
                <a:solidFill>
                  <a:schemeClr val="bg1"/>
                </a:solidFill>
              </a:rPr>
              <a:t>4x – (-4x) + (-7y) -5y – x =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nl-NL" altLang="nl-NL" sz="3600" b="1">
                <a:solidFill>
                  <a:schemeClr val="bg1"/>
                </a:solidFill>
              </a:rPr>
              <a:t>Haakjes wegwerken: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3600" b="1">
                <a:solidFill>
                  <a:schemeClr val="bg1"/>
                </a:solidFill>
              </a:rPr>
              <a:t>2. Elke soort een kleurstreep geven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3600" b="1">
                <a:solidFill>
                  <a:schemeClr val="bg1"/>
                </a:solidFill>
              </a:rPr>
              <a:t>3. Soort zoekt soort doen (met de “parkeergarage”)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3600" b="1">
                <a:solidFill>
                  <a:schemeClr val="bg1"/>
                </a:solidFill>
              </a:rPr>
              <a:t>4x + 4x – 7y – 5y –x</a:t>
            </a:r>
          </a:p>
          <a:p>
            <a:pPr eaLnBrk="1" hangingPunct="1">
              <a:spcBef>
                <a:spcPct val="50000"/>
              </a:spcBef>
            </a:pPr>
            <a:r>
              <a:rPr lang="nl-NL" altLang="nl-NL" sz="3600" b="1" u="sng">
                <a:solidFill>
                  <a:srgbClr val="FF3399"/>
                </a:solidFill>
              </a:rPr>
              <a:t>4x</a:t>
            </a:r>
            <a:r>
              <a:rPr lang="nl-NL" altLang="nl-NL" sz="3600" b="1">
                <a:solidFill>
                  <a:srgbClr val="FF3399"/>
                </a:solidFill>
              </a:rPr>
              <a:t> </a:t>
            </a:r>
            <a:r>
              <a:rPr lang="nl-NL" altLang="nl-NL" sz="3600" b="1">
                <a:solidFill>
                  <a:schemeClr val="bg1"/>
                </a:solidFill>
              </a:rPr>
              <a:t>+ </a:t>
            </a:r>
            <a:r>
              <a:rPr lang="nl-NL" altLang="nl-NL" sz="3600" b="1" u="sng">
                <a:solidFill>
                  <a:srgbClr val="FF3399"/>
                </a:solidFill>
              </a:rPr>
              <a:t>4x</a:t>
            </a:r>
            <a:r>
              <a:rPr lang="nl-NL" altLang="nl-NL" sz="3600" b="1">
                <a:solidFill>
                  <a:schemeClr val="bg1"/>
                </a:solidFill>
              </a:rPr>
              <a:t> – </a:t>
            </a:r>
            <a:r>
              <a:rPr lang="nl-NL" altLang="nl-NL" sz="3600" b="1" u="sng">
                <a:solidFill>
                  <a:schemeClr val="accent1"/>
                </a:solidFill>
              </a:rPr>
              <a:t>7y</a:t>
            </a:r>
            <a:r>
              <a:rPr lang="nl-NL" altLang="nl-NL" sz="3600" b="1">
                <a:solidFill>
                  <a:schemeClr val="bg1"/>
                </a:solidFill>
              </a:rPr>
              <a:t> – </a:t>
            </a:r>
            <a:r>
              <a:rPr lang="nl-NL" altLang="nl-NL" sz="3600" b="1" u="sng">
                <a:solidFill>
                  <a:schemeClr val="accent1"/>
                </a:solidFill>
              </a:rPr>
              <a:t>5y</a:t>
            </a:r>
            <a:r>
              <a:rPr lang="nl-NL" altLang="nl-NL" sz="3600" b="1">
                <a:solidFill>
                  <a:schemeClr val="bg1"/>
                </a:solidFill>
              </a:rPr>
              <a:t> </a:t>
            </a:r>
            <a:r>
              <a:rPr lang="nl-NL" altLang="nl-NL" sz="3600" b="1" u="sng">
                <a:solidFill>
                  <a:srgbClr val="FF3399"/>
                </a:solidFill>
              </a:rPr>
              <a:t>–x </a:t>
            </a:r>
            <a:r>
              <a:rPr lang="nl-NL" altLang="nl-NL" sz="3600" b="1">
                <a:solidFill>
                  <a:schemeClr val="bg1"/>
                </a:solidFill>
              </a:rPr>
              <a:t>= 7x  - 12y  klaar!</a:t>
            </a:r>
            <a:endParaRPr lang="nl-NL" altLang="nl-NL" sz="3600" b="1" u="sng">
              <a:solidFill>
                <a:srgbClr val="FF3399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nl-NL" altLang="nl-NL" sz="3600" b="1" u="sng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kstvak 2">
            <a:extLst>
              <a:ext uri="{FF2B5EF4-FFF2-40B4-BE49-F238E27FC236}">
                <a16:creationId xmlns:a16="http://schemas.microsoft.com/office/drawing/2014/main" id="{173E823F-0580-FFCA-FEA9-863D7C1F6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712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b="1"/>
              <a:t>De weegschaal als beeld voor de eerstegraads vergelijking</a:t>
            </a:r>
            <a:endParaRPr lang="nl-NL" altLang="nl-NL" sz="1800" b="1"/>
          </a:p>
        </p:txBody>
      </p:sp>
      <p:pic>
        <p:nvPicPr>
          <p:cNvPr id="11267" name="Afbeelding 3">
            <a:extLst>
              <a:ext uri="{FF2B5EF4-FFF2-40B4-BE49-F238E27FC236}">
                <a16:creationId xmlns:a16="http://schemas.microsoft.com/office/drawing/2014/main" id="{39F993F0-74B0-3440-2960-D8931F751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8936038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kstvak 4">
            <a:extLst>
              <a:ext uri="{FF2B5EF4-FFF2-40B4-BE49-F238E27FC236}">
                <a16:creationId xmlns:a16="http://schemas.microsoft.com/office/drawing/2014/main" id="{2065C32F-5C26-86E3-CB86-DECF9025E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0"/>
            <a:ext cx="8404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1800" b="1"/>
              <a:t>VOORBEELD: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b="1"/>
              <a:t>7       +            X                           =                                  15</a:t>
            </a:r>
            <a:endParaRPr lang="nl-NL" altLang="nl-NL" sz="24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kstvak 2">
            <a:extLst>
              <a:ext uri="{FF2B5EF4-FFF2-40B4-BE49-F238E27FC236}">
                <a16:creationId xmlns:a16="http://schemas.microsoft.com/office/drawing/2014/main" id="{36B5F54A-E504-D4B5-BEB5-88BFAE4E6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712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b="1"/>
              <a:t>De weegschaal als beeld voor de eerstegraads vergelijking</a:t>
            </a:r>
            <a:endParaRPr lang="nl-NL" altLang="nl-NL" sz="1800" b="1"/>
          </a:p>
        </p:txBody>
      </p:sp>
      <p:pic>
        <p:nvPicPr>
          <p:cNvPr id="12291" name="Afbeelding 3">
            <a:extLst>
              <a:ext uri="{FF2B5EF4-FFF2-40B4-BE49-F238E27FC236}">
                <a16:creationId xmlns:a16="http://schemas.microsoft.com/office/drawing/2014/main" id="{AC066EFD-B196-DD58-1E0A-EDDC02A88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52600"/>
            <a:ext cx="667543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84015B5-A576-B1B9-BA67-1383A9E31565}"/>
              </a:ext>
            </a:extLst>
          </p:cNvPr>
          <p:cNvSpPr txBox="1"/>
          <p:nvPr/>
        </p:nvSpPr>
        <p:spPr>
          <a:xfrm>
            <a:off x="395288" y="0"/>
            <a:ext cx="840422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VOORBEELD: STEL, ER IS </a:t>
            </a:r>
            <a:r>
              <a:rPr lang="en-US" b="1" u="sng" dirty="0">
                <a:solidFill>
                  <a:schemeClr val="bg1"/>
                </a:solidFill>
              </a:rPr>
              <a:t>EVENWICHT</a:t>
            </a:r>
            <a:r>
              <a:rPr lang="en-US" b="1" dirty="0">
                <a:solidFill>
                  <a:schemeClr val="bg1"/>
                </a:solidFill>
              </a:rPr>
              <a:t> TUSSEN LINKS EN RECHTS !!!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 eaLnBrk="1" hangingPunct="1">
              <a:buFontTx/>
              <a:buAutoNum type="arabicPlain" startAt="7"/>
              <a:defRPr/>
            </a:pPr>
            <a:r>
              <a:rPr lang="en-US" sz="2400" b="1" dirty="0">
                <a:solidFill>
                  <a:schemeClr val="bg1"/>
                </a:solidFill>
              </a:rPr>
              <a:t>+               X                      =                        15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- 7                                                                     -7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                               X             =          8    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12293" name="Tekstvak 1">
            <a:extLst>
              <a:ext uri="{FF2B5EF4-FFF2-40B4-BE49-F238E27FC236}">
                <a16:creationId xmlns:a16="http://schemas.microsoft.com/office/drawing/2014/main" id="{F37BAA89-025F-4B39-B3BC-AEE5724EBF67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2771775" y="3716338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800" b="1">
                <a:solidFill>
                  <a:schemeClr val="bg1"/>
                </a:solidFill>
              </a:rPr>
              <a:t>x</a:t>
            </a:r>
            <a:endParaRPr lang="nl-NL" altLang="nl-NL" sz="2800" b="1">
              <a:solidFill>
                <a:schemeClr val="bg1"/>
              </a:solidFill>
            </a:endParaRPr>
          </a:p>
        </p:txBody>
      </p:sp>
      <p:sp>
        <p:nvSpPr>
          <p:cNvPr id="12294" name="Tekstvak 5">
            <a:extLst>
              <a:ext uri="{FF2B5EF4-FFF2-40B4-BE49-F238E27FC236}">
                <a16:creationId xmlns:a16="http://schemas.microsoft.com/office/drawing/2014/main" id="{8B6A7BB5-FD49-4185-1D41-C437B9772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643313"/>
            <a:ext cx="1296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b="1">
                <a:solidFill>
                  <a:schemeClr val="bg1"/>
                </a:solidFill>
              </a:rPr>
              <a:t>7</a:t>
            </a:r>
            <a:endParaRPr lang="nl-NL" altLang="nl-NL" sz="2400" b="1">
              <a:solidFill>
                <a:schemeClr val="bg1"/>
              </a:solidFill>
            </a:endParaRPr>
          </a:p>
        </p:txBody>
      </p:sp>
      <p:sp>
        <p:nvSpPr>
          <p:cNvPr id="12295" name="Tekstvak 6">
            <a:extLst>
              <a:ext uri="{FF2B5EF4-FFF2-40B4-BE49-F238E27FC236}">
                <a16:creationId xmlns:a16="http://schemas.microsoft.com/office/drawing/2014/main" id="{36ACFC89-9EF1-0CB4-8509-10C41A559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509963"/>
            <a:ext cx="1008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b="1">
                <a:solidFill>
                  <a:schemeClr val="bg1"/>
                </a:solidFill>
              </a:rPr>
              <a:t>15</a:t>
            </a:r>
            <a:endParaRPr lang="nl-NL" altLang="nl-NL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oolbord, handschrift, krijt&#10;&#10;Automatisch gegenereerde beschrijving">
            <a:extLst>
              <a:ext uri="{FF2B5EF4-FFF2-40B4-BE49-F238E27FC236}">
                <a16:creationId xmlns:a16="http://schemas.microsoft.com/office/drawing/2014/main" id="{9B6FF86D-D1AB-F02E-3EB5-3D6ECCF1B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498"/>
            <a:ext cx="5377735" cy="680500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68FAA92-C3E8-D502-71F6-E8AB658C6B5C}"/>
              </a:ext>
            </a:extLst>
          </p:cNvPr>
          <p:cNvSpPr txBox="1"/>
          <p:nvPr/>
        </p:nvSpPr>
        <p:spPr>
          <a:xfrm>
            <a:off x="7141423" y="5733256"/>
            <a:ext cx="1895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Schoolbord</a:t>
            </a:r>
          </a:p>
          <a:p>
            <a:r>
              <a:rPr lang="nl-NL" dirty="0">
                <a:solidFill>
                  <a:schemeClr val="bg1"/>
                </a:solidFill>
              </a:rPr>
              <a:t>Tekening</a:t>
            </a:r>
          </a:p>
          <a:p>
            <a:r>
              <a:rPr lang="nl-NL" dirty="0">
                <a:solidFill>
                  <a:schemeClr val="bg1"/>
                </a:solidFill>
              </a:rPr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300232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9FC5F271-640D-F992-2E87-816DC9262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588"/>
            <a:ext cx="9144000" cy="578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 sz="2000" b="1">
                <a:solidFill>
                  <a:schemeClr val="bg1"/>
                </a:solidFill>
              </a:rPr>
              <a:t>Ken je de verkeersregels nu uit je hoofd?</a:t>
            </a:r>
          </a:p>
          <a:p>
            <a:endParaRPr lang="nl-NL" altLang="nl-NL" sz="2000" b="1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1. UITGANGSPUNT IS ALTIJD: KIJKEN NAAR HET </a:t>
            </a:r>
            <a:r>
              <a:rPr lang="nl-NL" altLang="nl-NL" b="1">
                <a:solidFill>
                  <a:schemeClr val="bg1"/>
                </a:solidFill>
              </a:rPr>
              <a:t>………………..</a:t>
            </a:r>
            <a:r>
              <a:rPr lang="nl-NL" altLang="nl-NL">
                <a:solidFill>
                  <a:schemeClr val="bg1"/>
                </a:solidFill>
              </a:rPr>
              <a:t> 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2. OPTELLEN     = </a:t>
            </a:r>
            <a:r>
              <a:rPr lang="nl-NL" altLang="nl-NL" b="1">
                <a:solidFill>
                  <a:schemeClr val="bg1"/>
                </a:solidFill>
              </a:rPr>
              <a:t>……………</a:t>
            </a:r>
            <a:r>
              <a:rPr lang="nl-NL" altLang="nl-NL">
                <a:solidFill>
                  <a:schemeClr val="bg1"/>
                </a:solidFill>
              </a:rPr>
              <a:t>  LOPEN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3. AFTREKKEN = </a:t>
            </a:r>
            <a:r>
              <a:rPr lang="nl-NL" altLang="nl-NL" b="1">
                <a:solidFill>
                  <a:schemeClr val="bg1"/>
                </a:solidFill>
              </a:rPr>
              <a:t>……………</a:t>
            </a:r>
            <a:r>
              <a:rPr lang="nl-NL" altLang="nl-NL"/>
              <a:t>    </a:t>
            </a:r>
            <a:r>
              <a:rPr lang="nl-NL" altLang="nl-NL">
                <a:solidFill>
                  <a:schemeClr val="bg1"/>
                </a:solidFill>
              </a:rPr>
              <a:t>LOPEN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4. EEN POSITIEF GETAL OPTELLEN  = </a:t>
            </a:r>
            <a:r>
              <a:rPr lang="nl-NL" altLang="nl-NL" b="1">
                <a:solidFill>
                  <a:schemeClr val="bg1"/>
                </a:solidFill>
              </a:rPr>
              <a:t>………….</a:t>
            </a:r>
            <a:r>
              <a:rPr lang="nl-NL" altLang="nl-NL">
                <a:solidFill>
                  <a:schemeClr val="bg1"/>
                </a:solidFill>
              </a:rPr>
              <a:t> LOPEN NAAR HET </a:t>
            </a:r>
            <a:r>
              <a:rPr lang="nl-NL" altLang="nl-NL" b="1">
                <a:solidFill>
                  <a:schemeClr val="bg1"/>
                </a:solidFill>
              </a:rPr>
              <a:t>………..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5. EEN NEGATIEF GETAL OPTELLEN =  </a:t>
            </a:r>
            <a:r>
              <a:rPr lang="nl-NL" altLang="nl-NL" b="1">
                <a:solidFill>
                  <a:schemeClr val="bg1"/>
                </a:solidFill>
              </a:rPr>
              <a:t>…………</a:t>
            </a:r>
            <a:r>
              <a:rPr lang="nl-NL" altLang="nl-NL">
                <a:solidFill>
                  <a:schemeClr val="bg1"/>
                </a:solidFill>
              </a:rPr>
              <a:t> NAAR DE  “DONKERE KANT” EN 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   DAN </a:t>
            </a:r>
            <a:r>
              <a:rPr lang="nl-NL" altLang="nl-NL" b="1">
                <a:solidFill>
                  <a:schemeClr val="bg1"/>
                </a:solidFill>
              </a:rPr>
              <a:t>……………</a:t>
            </a:r>
            <a:r>
              <a:rPr lang="nl-NL" altLang="nl-NL">
                <a:solidFill>
                  <a:schemeClr val="bg1"/>
                </a:solidFill>
              </a:rPr>
              <a:t> LOPEN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6. EEN POSITIEF GETAL AFTREKKEN = </a:t>
            </a:r>
            <a:r>
              <a:rPr lang="nl-NL" altLang="nl-NL" b="1">
                <a:solidFill>
                  <a:schemeClr val="bg1"/>
                </a:solidFill>
              </a:rPr>
              <a:t>…………….</a:t>
            </a:r>
            <a:r>
              <a:rPr lang="nl-NL" altLang="nl-NL"/>
              <a:t> </a:t>
            </a:r>
            <a:r>
              <a:rPr lang="nl-NL" altLang="nl-NL">
                <a:solidFill>
                  <a:schemeClr val="bg1"/>
                </a:solidFill>
              </a:rPr>
              <a:t> GEKEERD NAAR HET </a:t>
            </a:r>
            <a:r>
              <a:rPr lang="nl-NL" altLang="nl-NL" b="1">
                <a:solidFill>
                  <a:schemeClr val="bg1"/>
                </a:solidFill>
              </a:rPr>
              <a:t>………..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7. EEN NEGATIEF GETAL AFTREKKEN = ……………EN 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   DAN</a:t>
            </a:r>
            <a:r>
              <a:rPr lang="nl-NL" altLang="nl-NL" b="1" i="1" u="sng">
                <a:solidFill>
                  <a:schemeClr val="bg1"/>
                </a:solidFill>
              </a:rPr>
              <a:t> </a:t>
            </a:r>
            <a:r>
              <a:rPr lang="nl-NL" altLang="nl-NL">
                <a:solidFill>
                  <a:schemeClr val="bg1"/>
                </a:solidFill>
              </a:rPr>
              <a:t>……………………….  LOPEN </a:t>
            </a:r>
          </a:p>
          <a:p>
            <a:endParaRPr lang="nl-NL" alt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>
            <a:extLst>
              <a:ext uri="{FF2B5EF4-FFF2-40B4-BE49-F238E27FC236}">
                <a16:creationId xmlns:a16="http://schemas.microsoft.com/office/drawing/2014/main" id="{177C4B7B-112C-78D2-9053-BCB18E59A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0"/>
            <a:ext cx="3509962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28F3A809-B734-5EE8-5176-F3F93328F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9275"/>
            <a:ext cx="5040312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1400" b="1">
                <a:solidFill>
                  <a:schemeClr val="bg1"/>
                </a:solidFill>
              </a:rPr>
              <a:t>Heksenafspraak:</a:t>
            </a:r>
          </a:p>
          <a:p>
            <a:pPr>
              <a:spcBef>
                <a:spcPct val="50000"/>
              </a:spcBef>
            </a:pPr>
            <a:r>
              <a:rPr lang="nl-NL" altLang="nl-NL" sz="1400" b="1">
                <a:solidFill>
                  <a:schemeClr val="bg1"/>
                </a:solidFill>
              </a:rPr>
              <a:t>“Er bij”   =  optellen     “Er uit”  =  aftrekken</a:t>
            </a:r>
          </a:p>
          <a:p>
            <a:pPr>
              <a:spcBef>
                <a:spcPct val="50000"/>
              </a:spcBef>
            </a:pPr>
            <a:endParaRPr lang="nl-NL" altLang="nl-NL" sz="14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nl-NL" altLang="nl-NL" sz="1400" b="1">
                <a:solidFill>
                  <a:srgbClr val="FF3399"/>
                </a:solidFill>
              </a:rPr>
              <a:t>Warme blokjes</a:t>
            </a:r>
            <a:r>
              <a:rPr lang="nl-NL" altLang="nl-NL" sz="1400" b="1">
                <a:solidFill>
                  <a:schemeClr val="bg1"/>
                </a:solidFill>
              </a:rPr>
              <a:t> er bij:</a:t>
            </a:r>
          </a:p>
          <a:p>
            <a:pPr>
              <a:spcBef>
                <a:spcPct val="50000"/>
              </a:spcBef>
            </a:pPr>
            <a:r>
              <a:rPr lang="nl-NL" altLang="nl-NL" sz="1400">
                <a:solidFill>
                  <a:schemeClr val="bg1"/>
                </a:solidFill>
              </a:rPr>
              <a:t>De soep wordt ………………..</a:t>
            </a:r>
          </a:p>
          <a:p>
            <a:pPr>
              <a:spcBef>
                <a:spcPct val="50000"/>
              </a:spcBef>
            </a:pPr>
            <a:r>
              <a:rPr lang="nl-NL" altLang="nl-NL" sz="1400">
                <a:solidFill>
                  <a:schemeClr val="bg1"/>
                </a:solidFill>
              </a:rPr>
              <a:t>+ 5 + (+3) = 8</a:t>
            </a:r>
          </a:p>
          <a:p>
            <a:pPr>
              <a:spcBef>
                <a:spcPct val="50000"/>
              </a:spcBef>
            </a:pPr>
            <a:endParaRPr lang="nl-NL" altLang="nl-NL" sz="14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nl-NL" altLang="nl-NL" sz="1400">
                <a:solidFill>
                  <a:srgbClr val="FF3399"/>
                </a:solidFill>
              </a:rPr>
              <a:t>Warme blokjes</a:t>
            </a:r>
            <a:r>
              <a:rPr lang="nl-NL" altLang="nl-NL" sz="1400">
                <a:solidFill>
                  <a:schemeClr val="bg1"/>
                </a:solidFill>
              </a:rPr>
              <a:t> er uit: </a:t>
            </a:r>
          </a:p>
          <a:p>
            <a:pPr>
              <a:spcBef>
                <a:spcPct val="50000"/>
              </a:spcBef>
            </a:pPr>
            <a:r>
              <a:rPr lang="nl-NL" altLang="nl-NL" sz="1400">
                <a:solidFill>
                  <a:schemeClr val="bg1"/>
                </a:solidFill>
              </a:rPr>
              <a:t>De soep wordt …………………</a:t>
            </a:r>
          </a:p>
          <a:p>
            <a:pPr>
              <a:spcBef>
                <a:spcPct val="50000"/>
              </a:spcBef>
            </a:pPr>
            <a:r>
              <a:rPr lang="nl-NL" altLang="nl-NL" sz="1400">
                <a:solidFill>
                  <a:schemeClr val="bg1"/>
                </a:solidFill>
              </a:rPr>
              <a:t>+ 5 – ( +3) = 2 </a:t>
            </a:r>
          </a:p>
          <a:p>
            <a:pPr>
              <a:spcBef>
                <a:spcPct val="50000"/>
              </a:spcBef>
            </a:pPr>
            <a:endParaRPr lang="nl-NL" altLang="nl-NL" sz="14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nl-NL" altLang="nl-NL" sz="1400" b="1">
                <a:solidFill>
                  <a:srgbClr val="0066FF"/>
                </a:solidFill>
              </a:rPr>
              <a:t>Koude blokjes</a:t>
            </a:r>
            <a:r>
              <a:rPr lang="nl-NL" altLang="nl-NL" sz="1400">
                <a:solidFill>
                  <a:schemeClr val="bg1"/>
                </a:solidFill>
              </a:rPr>
              <a:t> er bij:</a:t>
            </a:r>
          </a:p>
          <a:p>
            <a:pPr>
              <a:spcBef>
                <a:spcPct val="50000"/>
              </a:spcBef>
            </a:pPr>
            <a:r>
              <a:rPr lang="nl-NL" altLang="nl-NL" sz="1400">
                <a:solidFill>
                  <a:schemeClr val="bg1"/>
                </a:solidFill>
              </a:rPr>
              <a:t>De soep wordt ……………………</a:t>
            </a:r>
          </a:p>
          <a:p>
            <a:pPr>
              <a:spcBef>
                <a:spcPct val="50000"/>
              </a:spcBef>
            </a:pPr>
            <a:r>
              <a:rPr lang="nl-NL" altLang="nl-NL" sz="1400">
                <a:solidFill>
                  <a:schemeClr val="bg1"/>
                </a:solidFill>
              </a:rPr>
              <a:t>5 + ( -3) = 2</a:t>
            </a:r>
          </a:p>
          <a:p>
            <a:pPr>
              <a:spcBef>
                <a:spcPct val="50000"/>
              </a:spcBef>
            </a:pPr>
            <a:endParaRPr lang="nl-NL" altLang="nl-NL" sz="14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nl-NL" altLang="nl-NL" sz="1400" b="1">
                <a:solidFill>
                  <a:srgbClr val="0066FF"/>
                </a:solidFill>
              </a:rPr>
              <a:t>Koude blokjes</a:t>
            </a:r>
            <a:r>
              <a:rPr lang="nl-NL" altLang="nl-NL" sz="1400">
                <a:solidFill>
                  <a:schemeClr val="bg1"/>
                </a:solidFill>
              </a:rPr>
              <a:t> er uit:</a:t>
            </a:r>
          </a:p>
          <a:p>
            <a:pPr>
              <a:spcBef>
                <a:spcPct val="50000"/>
              </a:spcBef>
            </a:pPr>
            <a:r>
              <a:rPr lang="nl-NL" altLang="nl-NL" sz="1400">
                <a:solidFill>
                  <a:schemeClr val="bg1"/>
                </a:solidFill>
              </a:rPr>
              <a:t>De soep wordt ……………………..</a:t>
            </a:r>
          </a:p>
          <a:p>
            <a:pPr>
              <a:spcBef>
                <a:spcPct val="50000"/>
              </a:spcBef>
            </a:pPr>
            <a:r>
              <a:rPr lang="nl-NL" altLang="nl-NL" sz="1400">
                <a:solidFill>
                  <a:schemeClr val="bg1"/>
                </a:solidFill>
              </a:rPr>
              <a:t>5 – (-3) =  8</a:t>
            </a:r>
          </a:p>
          <a:p>
            <a:pPr>
              <a:spcBef>
                <a:spcPct val="50000"/>
              </a:spcBef>
            </a:pPr>
            <a:endParaRPr lang="nl-NL" altLang="nl-NL" sz="1400">
              <a:solidFill>
                <a:schemeClr val="bg1"/>
              </a:solidFill>
            </a:endParaRP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26AB1D50-D120-1091-E393-FF97F9944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47974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/>
              <a:t>De heks Thermoz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>
            <a:extLst>
              <a:ext uri="{FF2B5EF4-FFF2-40B4-BE49-F238E27FC236}">
                <a16:creationId xmlns:a16="http://schemas.microsoft.com/office/drawing/2014/main" id="{66DCA21C-BB8A-24C4-546A-5BA04AFB2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9001125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Heksensoep sommen</a:t>
            </a:r>
          </a:p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Voorbeeld:</a:t>
            </a:r>
          </a:p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7a)	6 + (-4) =</a:t>
            </a:r>
          </a:p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	De soep is 6 graden. Er komen 4 koude blokjes bij, = 2 graden</a:t>
            </a:r>
          </a:p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7b)	- 8 + 5 =</a:t>
            </a:r>
          </a:p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7c)	- 4 + (- 3) =</a:t>
            </a:r>
          </a:p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7d)	- 12 + 11 =</a:t>
            </a:r>
          </a:p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7e)	- 7 + 9 =</a:t>
            </a:r>
          </a:p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7f)	- 4 + (- 6) =</a:t>
            </a:r>
          </a:p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7g)	12 + (- 8) =</a:t>
            </a:r>
          </a:p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7h)	4 + (- 7 ) =</a:t>
            </a:r>
          </a:p>
          <a:p>
            <a:pPr>
              <a:spcBef>
                <a:spcPct val="50000"/>
              </a:spcBef>
            </a:pPr>
            <a:r>
              <a:rPr lang="nl-NL" altLang="nl-NL" b="1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>
            <a:extLst>
              <a:ext uri="{FF2B5EF4-FFF2-40B4-BE49-F238E27FC236}">
                <a16:creationId xmlns:a16="http://schemas.microsoft.com/office/drawing/2014/main" id="{DC0E3482-D2FE-D7EE-5124-4F26A09FE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/>
              <a:t>x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31321530-6FF2-77E4-C3AC-B26D51B92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8893175" cy="79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Heksensoep sommen</a:t>
            </a:r>
          </a:p>
          <a:p>
            <a:r>
              <a:rPr lang="nl-NL" altLang="nl-NL" b="1">
                <a:solidFill>
                  <a:schemeClr val="bg1"/>
                </a:solidFill>
              </a:rPr>
              <a:t>Voorbeeld:</a:t>
            </a:r>
          </a:p>
          <a:p>
            <a:r>
              <a:rPr lang="nl-NL" altLang="nl-NL">
                <a:solidFill>
                  <a:schemeClr val="bg1"/>
                </a:solidFill>
              </a:rPr>
              <a:t>8a)	- 5 + (- 8) =</a:t>
            </a:r>
          </a:p>
          <a:p>
            <a:r>
              <a:rPr lang="nl-NL" altLang="nl-NL">
                <a:solidFill>
                  <a:schemeClr val="bg1"/>
                </a:solidFill>
              </a:rPr>
              <a:t>	De soep is - 5 graden en er komen 8 koude blokjes bij = -13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8b)	19 + ( - 11) = </a:t>
            </a:r>
            <a:r>
              <a:rPr lang="nl-NL" altLang="nl-NL" b="1">
                <a:solidFill>
                  <a:schemeClr val="bg1"/>
                </a:solidFill>
              </a:rPr>
              <a:t>………….</a:t>
            </a:r>
            <a:endParaRPr lang="nl-NL" altLang="nl-NL">
              <a:solidFill>
                <a:schemeClr val="bg1"/>
              </a:solidFill>
            </a:endParaRP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8c)	- 17 + 38 =  </a:t>
            </a:r>
            <a:r>
              <a:rPr lang="nl-NL" altLang="nl-NL" b="1">
                <a:solidFill>
                  <a:schemeClr val="bg1"/>
                </a:solidFill>
              </a:rPr>
              <a:t>………….</a:t>
            </a:r>
            <a:r>
              <a:rPr lang="nl-NL" altLang="nl-NL">
                <a:solidFill>
                  <a:schemeClr val="bg1"/>
                </a:solidFill>
              </a:rPr>
              <a:t>	(wat reken je eigenlijk snel uit?)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8d)	- 9 + (- 25) = </a:t>
            </a:r>
            <a:r>
              <a:rPr lang="nl-NL" altLang="nl-NL" b="1">
                <a:solidFill>
                  <a:schemeClr val="bg1"/>
                </a:solidFill>
              </a:rPr>
              <a:t>………….</a:t>
            </a:r>
            <a:endParaRPr lang="nl-NL" altLang="nl-NL">
              <a:solidFill>
                <a:schemeClr val="bg1"/>
              </a:solidFill>
            </a:endParaRP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8e)	- 4 + 7 = </a:t>
            </a:r>
            <a:r>
              <a:rPr lang="nl-NL" altLang="nl-NL" b="1">
                <a:solidFill>
                  <a:schemeClr val="bg1"/>
                </a:solidFill>
              </a:rPr>
              <a:t>………….</a:t>
            </a:r>
            <a:endParaRPr lang="nl-NL" altLang="nl-NL">
              <a:solidFill>
                <a:schemeClr val="bg1"/>
              </a:solidFill>
            </a:endParaRP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8f)	- 9 + (- 11) = </a:t>
            </a:r>
            <a:r>
              <a:rPr lang="nl-NL" altLang="nl-NL" b="1">
                <a:solidFill>
                  <a:schemeClr val="bg1"/>
                </a:solidFill>
              </a:rPr>
              <a:t>………….</a:t>
            </a:r>
            <a:endParaRPr lang="nl-NL" altLang="nl-NL">
              <a:solidFill>
                <a:schemeClr val="bg1"/>
              </a:solidFill>
            </a:endParaRP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8g)	16 + ( - 14) = </a:t>
            </a:r>
            <a:r>
              <a:rPr lang="nl-NL" altLang="nl-NL" b="1">
                <a:solidFill>
                  <a:schemeClr val="bg1"/>
                </a:solidFill>
              </a:rPr>
              <a:t>………….</a:t>
            </a:r>
            <a:endParaRPr lang="nl-NL" altLang="nl-NL">
              <a:solidFill>
                <a:schemeClr val="bg1"/>
              </a:solidFill>
            </a:endParaRP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8h)	14 + (- 16) = </a:t>
            </a:r>
            <a:r>
              <a:rPr lang="nl-NL" altLang="nl-NL" b="1">
                <a:solidFill>
                  <a:schemeClr val="bg1"/>
                </a:solidFill>
              </a:rPr>
              <a:t>………….</a:t>
            </a:r>
            <a:endParaRPr lang="nl-NL" altLang="nl-NL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nl-NL" altLang="nl-NL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nl-NL" altLang="nl-NL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nl-NL" altLang="nl-NL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nl-NL" altLang="nl-NL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nl-NL" altLang="nl-NL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nl-NL" altLang="nl-NL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nl-NL" altLang="nl-NL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>
            <a:extLst>
              <a:ext uri="{FF2B5EF4-FFF2-40B4-BE49-F238E27FC236}">
                <a16:creationId xmlns:a16="http://schemas.microsoft.com/office/drawing/2014/main" id="{796C031D-1890-1642-C0C0-E1C500850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7920037" cy="572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De heks is dronken en doet nu alles door elkaar!</a:t>
            </a:r>
          </a:p>
          <a:p>
            <a:r>
              <a:rPr lang="nl-NL" altLang="nl-NL" b="1">
                <a:solidFill>
                  <a:schemeClr val="bg1"/>
                </a:solidFill>
              </a:rPr>
              <a:t>Voorbeeld: </a:t>
            </a:r>
          </a:p>
          <a:p>
            <a:r>
              <a:rPr lang="nl-NL" altLang="nl-NL">
                <a:solidFill>
                  <a:schemeClr val="bg1"/>
                </a:solidFill>
              </a:rPr>
              <a:t>9a)	- 5 - (- 8) =</a:t>
            </a:r>
          </a:p>
          <a:p>
            <a:r>
              <a:rPr lang="nl-NL" altLang="nl-NL">
                <a:solidFill>
                  <a:schemeClr val="bg1"/>
                </a:solidFill>
              </a:rPr>
              <a:t>	De soep is - 5 graden en er gaan 8 koude blokjes uit = 3 graden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9b)	19 - ( - 11) = </a:t>
            </a:r>
            <a:r>
              <a:rPr lang="nl-NL" altLang="nl-NL" b="1">
                <a:solidFill>
                  <a:schemeClr val="bg1"/>
                </a:solidFill>
              </a:rPr>
              <a:t>………….</a:t>
            </a:r>
            <a:endParaRPr lang="nl-NL" altLang="nl-NL">
              <a:solidFill>
                <a:schemeClr val="bg1"/>
              </a:solidFill>
            </a:endParaRP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9c)	- 19 + (-11) =  </a:t>
            </a:r>
            <a:r>
              <a:rPr lang="nl-NL" altLang="nl-NL" b="1">
                <a:solidFill>
                  <a:schemeClr val="bg1"/>
                </a:solidFill>
              </a:rPr>
              <a:t>………….</a:t>
            </a:r>
            <a:r>
              <a:rPr lang="nl-NL" altLang="nl-NL">
                <a:solidFill>
                  <a:schemeClr val="bg1"/>
                </a:solidFill>
              </a:rPr>
              <a:t>	(wat reken je eigenlijk snel uit?)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9d)	- 9 - (- 5) = </a:t>
            </a:r>
            <a:r>
              <a:rPr lang="nl-NL" altLang="nl-NL" b="1">
                <a:solidFill>
                  <a:schemeClr val="bg1"/>
                </a:solidFill>
              </a:rPr>
              <a:t>………….</a:t>
            </a:r>
            <a:endParaRPr lang="nl-NL" altLang="nl-NL">
              <a:solidFill>
                <a:schemeClr val="bg1"/>
              </a:solidFill>
            </a:endParaRP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9e)	4  - 7 = </a:t>
            </a:r>
            <a:r>
              <a:rPr lang="nl-NL" altLang="nl-NL" b="1">
                <a:solidFill>
                  <a:schemeClr val="bg1"/>
                </a:solidFill>
              </a:rPr>
              <a:t>………….</a:t>
            </a:r>
            <a:endParaRPr lang="nl-NL" altLang="nl-NL">
              <a:solidFill>
                <a:schemeClr val="bg1"/>
              </a:solidFill>
            </a:endParaRP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9f)	- 9  - (- 7) = </a:t>
            </a:r>
            <a:r>
              <a:rPr lang="nl-NL" altLang="nl-NL" b="1">
                <a:solidFill>
                  <a:schemeClr val="bg1"/>
                </a:solidFill>
              </a:rPr>
              <a:t>………….</a:t>
            </a:r>
            <a:endParaRPr lang="nl-NL" altLang="nl-NL">
              <a:solidFill>
                <a:schemeClr val="bg1"/>
              </a:solidFill>
            </a:endParaRP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9g)	116 + ( - 10) – 6 = </a:t>
            </a:r>
            <a:r>
              <a:rPr lang="nl-NL" altLang="nl-NL" b="1">
                <a:solidFill>
                  <a:schemeClr val="bg1"/>
                </a:solidFill>
              </a:rPr>
              <a:t>………….</a:t>
            </a:r>
            <a:endParaRPr lang="nl-NL" altLang="nl-NL">
              <a:solidFill>
                <a:schemeClr val="bg1"/>
              </a:solidFill>
            </a:endParaRP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9h)	214 - (- 16)  - 1 = </a:t>
            </a:r>
            <a:r>
              <a:rPr lang="nl-NL" altLang="nl-NL" b="1">
                <a:solidFill>
                  <a:schemeClr val="bg1"/>
                </a:solidFill>
              </a:rPr>
              <a:t>………….</a:t>
            </a:r>
            <a:endParaRPr lang="nl-NL" altLang="nl-NL">
              <a:solidFill>
                <a:schemeClr val="bg1"/>
              </a:solidFill>
            </a:endParaRPr>
          </a:p>
          <a:p>
            <a:endParaRPr lang="nl-NL" altLang="nl-NL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nl-NL" altLang="nl-NL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>
            <a:extLst>
              <a:ext uri="{FF2B5EF4-FFF2-40B4-BE49-F238E27FC236}">
                <a16:creationId xmlns:a16="http://schemas.microsoft.com/office/drawing/2014/main" id="{8E4A23B0-285E-3E77-6691-8C628A28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769100" cy="737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ANTWOORDEN</a:t>
            </a:r>
          </a:p>
          <a:p>
            <a:r>
              <a:rPr lang="nl-NL" altLang="nl-NL" b="1">
                <a:solidFill>
                  <a:schemeClr val="bg1"/>
                </a:solidFill>
              </a:rPr>
              <a:t>Voorbeeld: </a:t>
            </a:r>
          </a:p>
          <a:p>
            <a:r>
              <a:rPr lang="nl-NL" altLang="nl-NL">
                <a:solidFill>
                  <a:schemeClr val="bg1"/>
                </a:solidFill>
              </a:rPr>
              <a:t>9a)	- 5 - (- 8) =</a:t>
            </a:r>
          </a:p>
          <a:p>
            <a:r>
              <a:rPr lang="nl-NL" altLang="nl-NL">
                <a:solidFill>
                  <a:schemeClr val="bg1"/>
                </a:solidFill>
              </a:rPr>
              <a:t>De soep is - 5 graden en er gaan 8 koude blokjes uit = 3 graden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9b)	19 - ( - 11) = 30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9c)	- 19 + (-11) =  - 30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9d)	- 9 - (- 5) = - 4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9e)	4  - 7 = - 3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9f)	- 9  - (- 7) = - 2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9g)	116 + ( - 10) – 6 = 100</a:t>
            </a:r>
          </a:p>
          <a:p>
            <a:endParaRPr lang="nl-NL" altLang="nl-NL">
              <a:solidFill>
                <a:schemeClr val="bg1"/>
              </a:solidFill>
            </a:endParaRPr>
          </a:p>
          <a:p>
            <a:r>
              <a:rPr lang="nl-NL" altLang="nl-NL">
                <a:solidFill>
                  <a:schemeClr val="bg1"/>
                </a:solidFill>
              </a:rPr>
              <a:t>9h)	214 - (- 16) - 1=  229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 b="1">
                <a:solidFill>
                  <a:schemeClr val="bg1"/>
                </a:solidFill>
              </a:rPr>
              <a:t>Conclusie (uit je hoofd leren):</a:t>
            </a:r>
          </a:p>
          <a:p>
            <a:r>
              <a:rPr lang="nl-NL" altLang="nl-NL" b="1">
                <a:solidFill>
                  <a:schemeClr val="bg1"/>
                </a:solidFill>
              </a:rPr>
              <a:t>    +  + =  ……………	of te wel:</a:t>
            </a:r>
          </a:p>
          <a:p>
            <a:r>
              <a:rPr lang="nl-NL" altLang="nl-NL" b="1">
                <a:solidFill>
                  <a:schemeClr val="bg1"/>
                </a:solidFill>
              </a:rPr>
              <a:t>    +  -  = ……………	* Gelijke tekens is altijd…..    </a:t>
            </a:r>
          </a:p>
          <a:p>
            <a:r>
              <a:rPr lang="nl-NL" altLang="nl-NL" b="1">
                <a:solidFill>
                  <a:schemeClr val="bg1"/>
                </a:solidFill>
              </a:rPr>
              <a:t>    -   + = …………… 	* Verschillende tekens is        </a:t>
            </a:r>
          </a:p>
          <a:p>
            <a:r>
              <a:rPr lang="nl-NL" altLang="nl-NL" b="1">
                <a:solidFill>
                  <a:schemeClr val="bg1"/>
                </a:solidFill>
              </a:rPr>
              <a:t>    -   -  = ……………	   altijd…………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nl-NL" altLang="nl-NL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DBB3BC48-989B-B0B0-B1BB-16BB385A0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De “verkeersregels” bij vermenigvuldigen en delen:</a:t>
            </a:r>
          </a:p>
          <a:p>
            <a:pPr eaLnBrk="1" hangingPunct="1"/>
            <a:endParaRPr lang="nl-NL" altLang="nl-NL">
              <a:solidFill>
                <a:schemeClr val="bg1"/>
              </a:solidFill>
            </a:endParaRPr>
          </a:p>
          <a:p>
            <a:pPr eaLnBrk="1" hangingPunct="1">
              <a:buFontTx/>
              <a:buAutoNum type="arabicParenR"/>
            </a:pPr>
            <a:r>
              <a:rPr lang="nl-NL" altLang="nl-NL">
                <a:solidFill>
                  <a:schemeClr val="bg1"/>
                </a:solidFill>
              </a:rPr>
              <a:t>Bepaal eerst in welk gebied je bent</a:t>
            </a:r>
          </a:p>
          <a:p>
            <a:pPr eaLnBrk="1" hangingPunct="1"/>
            <a:endParaRPr lang="nl-NL" altLang="nl-NL">
              <a:solidFill>
                <a:schemeClr val="bg1"/>
              </a:solidFill>
            </a:endParaRPr>
          </a:p>
          <a:p>
            <a:pPr eaLnBrk="1" hangingPunct="1">
              <a:buFontTx/>
              <a:buAutoNum type="arabicParenR"/>
            </a:pPr>
            <a:r>
              <a:rPr lang="nl-NL" altLang="nl-NL">
                <a:solidFill>
                  <a:schemeClr val="bg1"/>
                </a:solidFill>
              </a:rPr>
              <a:t>Reken het antwoord uit </a:t>
            </a:r>
            <a:r>
              <a:rPr lang="nl-NL" altLang="nl-NL" b="1" i="1">
                <a:solidFill>
                  <a:schemeClr val="bg1"/>
                </a:solidFill>
              </a:rPr>
              <a:t>zonder</a:t>
            </a:r>
            <a:r>
              <a:rPr lang="nl-NL" altLang="nl-NL">
                <a:solidFill>
                  <a:schemeClr val="bg1"/>
                </a:solidFill>
              </a:rPr>
              <a:t> je te bekommeren om </a:t>
            </a:r>
            <a:r>
              <a:rPr lang="nl-NL" altLang="nl-NL" b="1">
                <a:solidFill>
                  <a:schemeClr val="bg1"/>
                </a:solidFill>
              </a:rPr>
              <a:t>pos</a:t>
            </a:r>
            <a:r>
              <a:rPr lang="nl-NL" altLang="nl-NL">
                <a:solidFill>
                  <a:schemeClr val="bg1"/>
                </a:solidFill>
              </a:rPr>
              <a:t>. of </a:t>
            </a:r>
            <a:r>
              <a:rPr lang="nl-NL" altLang="nl-NL" b="1">
                <a:solidFill>
                  <a:schemeClr val="bg1"/>
                </a:solidFill>
              </a:rPr>
              <a:t>neg</a:t>
            </a:r>
            <a:r>
              <a:rPr lang="nl-NL" altLang="nl-NL">
                <a:solidFill>
                  <a:schemeClr val="bg1"/>
                </a:solidFill>
              </a:rPr>
              <a:t>.</a:t>
            </a:r>
          </a:p>
          <a:p>
            <a:pPr eaLnBrk="1" hangingPunct="1"/>
            <a:endParaRPr lang="nl-NL" altLang="nl-NL">
              <a:solidFill>
                <a:schemeClr val="bg1"/>
              </a:solidFill>
            </a:endParaRPr>
          </a:p>
          <a:p>
            <a:pPr eaLnBrk="1" hangingPunct="1"/>
            <a:r>
              <a:rPr lang="nl-NL" altLang="nl-NL">
                <a:solidFill>
                  <a:schemeClr val="bg1"/>
                </a:solidFill>
              </a:rPr>
              <a:t>2) vermenigvuldigen of delen met een </a:t>
            </a:r>
            <a:r>
              <a:rPr lang="nl-NL" altLang="nl-NL" b="1">
                <a:solidFill>
                  <a:schemeClr val="bg1"/>
                </a:solidFill>
              </a:rPr>
              <a:t>positief</a:t>
            </a:r>
            <a:r>
              <a:rPr lang="nl-NL" altLang="nl-NL">
                <a:solidFill>
                  <a:schemeClr val="bg1"/>
                </a:solidFill>
              </a:rPr>
              <a:t> getal: blijf in het gebied waar je was</a:t>
            </a:r>
          </a:p>
          <a:p>
            <a:pPr eaLnBrk="1" hangingPunct="1"/>
            <a:endParaRPr lang="nl-NL" altLang="nl-NL">
              <a:solidFill>
                <a:schemeClr val="bg1"/>
              </a:solidFill>
            </a:endParaRPr>
          </a:p>
          <a:p>
            <a:pPr eaLnBrk="1" hangingPunct="1"/>
            <a:r>
              <a:rPr lang="nl-NL" altLang="nl-NL">
                <a:solidFill>
                  <a:schemeClr val="bg1"/>
                </a:solidFill>
              </a:rPr>
              <a:t>3) vermenigvuldigen of delen met een negatief getal: spiegel het antwoord (om de nul.)</a:t>
            </a:r>
            <a:endParaRPr lang="nl-NL" altLang="nl-NL" b="1">
              <a:solidFill>
                <a:schemeClr val="bg1"/>
              </a:solidFill>
            </a:endParaRPr>
          </a:p>
          <a:p>
            <a:pPr eaLnBrk="1" hangingPunct="1"/>
            <a:endParaRPr lang="nl-NL" altLang="nl-NL" b="1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b="1">
                <a:solidFill>
                  <a:schemeClr val="bg1"/>
                </a:solidFill>
              </a:rPr>
              <a:t>Als je dit doet, dan zul je het volgende ontdekken:</a:t>
            </a:r>
            <a:endParaRPr lang="nl-NL" altLang="nl-NL">
              <a:solidFill>
                <a:schemeClr val="bg1"/>
              </a:solidFill>
            </a:endParaRPr>
          </a:p>
          <a:p>
            <a:pPr eaLnBrk="1" hangingPunct="1"/>
            <a:r>
              <a:rPr lang="nl-NL" altLang="nl-NL">
                <a:solidFill>
                  <a:schemeClr val="bg1"/>
                </a:solidFill>
              </a:rPr>
              <a:t>+   x   +   =  +</a:t>
            </a:r>
          </a:p>
          <a:p>
            <a:pPr eaLnBrk="1" hangingPunct="1"/>
            <a:r>
              <a:rPr lang="nl-NL" altLang="nl-NL">
                <a:solidFill>
                  <a:schemeClr val="bg1"/>
                </a:solidFill>
              </a:rPr>
              <a:t>+   x    -   =   -</a:t>
            </a:r>
          </a:p>
          <a:p>
            <a:pPr eaLnBrk="1" hangingPunct="1"/>
            <a:r>
              <a:rPr lang="nl-NL" altLang="nl-NL">
                <a:solidFill>
                  <a:schemeClr val="bg1"/>
                </a:solidFill>
              </a:rPr>
              <a:t>-    x	+  =   -</a:t>
            </a:r>
          </a:p>
          <a:p>
            <a:pPr eaLnBrk="1" hangingPunct="1"/>
            <a:r>
              <a:rPr lang="nl-NL" altLang="nl-NL">
                <a:solidFill>
                  <a:schemeClr val="bg1"/>
                </a:solidFill>
              </a:rPr>
              <a:t>-    x    -   =  +  </a:t>
            </a:r>
          </a:p>
          <a:p>
            <a:pPr eaLnBrk="1" hangingPunct="1"/>
            <a:endParaRPr lang="nl-NL" altLang="nl-NL">
              <a:solidFill>
                <a:schemeClr val="bg1"/>
              </a:solidFill>
            </a:endParaRPr>
          </a:p>
          <a:p>
            <a:pPr eaLnBrk="1" hangingPunct="1"/>
            <a:r>
              <a:rPr lang="nl-NL" altLang="nl-NL">
                <a:solidFill>
                  <a:schemeClr val="bg1"/>
                </a:solidFill>
              </a:rPr>
              <a:t>Bij delen is het precies hetzelfde!! (Maar schrijf de deling zo veel mogelijk als breuk! Dat is veel makkelijker!)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5_Verm_delen_pos_neg_OPGAVEN01">
            <a:extLst>
              <a:ext uri="{FF2B5EF4-FFF2-40B4-BE49-F238E27FC236}">
                <a16:creationId xmlns:a16="http://schemas.microsoft.com/office/drawing/2014/main" id="{91CF81B9-B4EA-7FA9-7EDD-52050850C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-63500"/>
            <a:ext cx="5030787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1083</Words>
  <Application>Microsoft Office PowerPoint</Application>
  <PresentationFormat>Diavoorstelling (4:3)</PresentationFormat>
  <Paragraphs>184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Calibri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Ruud</dc:creator>
  <cp:lastModifiedBy>Ruud Caddyfan</cp:lastModifiedBy>
  <cp:revision>35</cp:revision>
  <dcterms:created xsi:type="dcterms:W3CDTF">2018-01-21T19:47:18Z</dcterms:created>
  <dcterms:modified xsi:type="dcterms:W3CDTF">2023-10-20T08:46:14Z</dcterms:modified>
</cp:coreProperties>
</file>