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87" r:id="rId3"/>
    <p:sldId id="288" r:id="rId4"/>
    <p:sldId id="267" r:id="rId5"/>
    <p:sldId id="257" r:id="rId6"/>
    <p:sldId id="263" r:id="rId7"/>
    <p:sldId id="259" r:id="rId8"/>
    <p:sldId id="261" r:id="rId9"/>
    <p:sldId id="258" r:id="rId10"/>
    <p:sldId id="260" r:id="rId11"/>
    <p:sldId id="264" r:id="rId12"/>
    <p:sldId id="265" r:id="rId13"/>
    <p:sldId id="266" r:id="rId14"/>
    <p:sldId id="285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76" r:id="rId23"/>
    <p:sldId id="277" r:id="rId24"/>
    <p:sldId id="293" r:id="rId25"/>
    <p:sldId id="294" r:id="rId26"/>
    <p:sldId id="296" r:id="rId27"/>
    <p:sldId id="312" r:id="rId28"/>
    <p:sldId id="295" r:id="rId29"/>
    <p:sldId id="313" r:id="rId30"/>
    <p:sldId id="297" r:id="rId31"/>
    <p:sldId id="298" r:id="rId32"/>
    <p:sldId id="316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279" r:id="rId47"/>
    <p:sldId id="280" r:id="rId48"/>
    <p:sldId id="278" r:id="rId49"/>
    <p:sldId id="317" r:id="rId50"/>
    <p:sldId id="289" r:id="rId51"/>
    <p:sldId id="318" r:id="rId52"/>
    <p:sldId id="323" r:id="rId53"/>
    <p:sldId id="319" r:id="rId54"/>
    <p:sldId id="282" r:id="rId55"/>
    <p:sldId id="281" r:id="rId56"/>
    <p:sldId id="290" r:id="rId57"/>
    <p:sldId id="291" r:id="rId58"/>
    <p:sldId id="286" r:id="rId59"/>
    <p:sldId id="292" r:id="rId60"/>
    <p:sldId id="315" r:id="rId61"/>
    <p:sldId id="321" r:id="rId62"/>
    <p:sldId id="322" r:id="rId63"/>
  </p:sldIdLst>
  <p:sldSz cx="9144000" cy="6858000" type="screen4x3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346" y="6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B17E9-6FAC-4D20-8073-6D6BC59D2631}" type="datetimeFigureOut">
              <a:rPr lang="nl-NL" smtClean="0"/>
              <a:t>8-5-2024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8D434-E2CF-40E9-968C-DF19423B40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7639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8D434-E2CF-40E9-968C-DF19423B40A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1363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8D434-E2CF-40E9-968C-DF19423B40AD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9384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83B743-C422-4F57-AD44-5A7BF464C8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701E9A-7D65-41AE-AE0F-781F5B41E3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B80112-64BE-4E83-9FB4-012AFA248D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F39E15-C439-47C1-9B6A-2140FA1A0E0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0933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C02B50-9C4A-40CC-B4F6-7BB6789091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369469-0F7B-4B7F-A639-46C0E8028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56E285-87D0-4117-B7ED-F207C67D2A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130707-BA9E-4BF4-8BB6-92374923F419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36747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0CC350-C9BB-47A0-AEFF-ECA5488BB0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EF3ED2-1CFF-47A5-9DEF-C4DEE03C81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B5A77D-A4F4-47F0-827A-D9A9F9FFB3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59184E-C4B4-478D-B586-37597F5BF4E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93704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C0B7D1-DFFF-4FE7-B19F-9C6F865E6D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1045FE-A281-4302-8118-3994032D17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5B6A48-7F60-4EF1-8544-BDBB7A313A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D8DBE5-6CD8-40F3-96A0-84C3284BEF2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30166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1B1E77-9E18-4C96-A760-E5D39EA7F0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E241C5-4F39-4C88-B8EB-207DECA134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8A1643-66BF-49AA-AC73-B26DE3D9B2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5F6B14-203F-42A7-B029-B2A05E02939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41539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86F706-2C9A-4462-9719-9D199BBB06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D54741-8B05-4587-96E9-98D138EAFB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E91157-3991-45DE-B64B-16A46A50B5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0B69C3-7542-4424-A78F-C7306712E40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15534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9131F9C-635A-4BE6-9B98-D28997865C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DA7FF58-FB6A-4E03-A8E8-17790E817D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FB7AECD-CE6A-4591-95B0-4058121B1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F1AF4B-0A3A-4A9C-8FCE-682FAD387C4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52449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79BCBFB-2ED5-4590-A31E-8295FC16EF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142FBD0-9E30-440D-B36D-D2148B77C0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8B98EE9-E09A-4A3E-9D9E-A42A75250C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37BF9E-4EA8-4D24-A01E-AE223799E92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84012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8A78610-3382-4EA4-A778-3D4575C132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A18A4CE-E58D-45DB-BC2A-00D6B6049C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BD739B5-442A-4723-A8D8-0DF22C05C1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D177FC-7AC6-4DAD-86E8-CB78F128B41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65821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CC0880-AA32-4EB1-B3BC-932EB9E41D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AD9608-EC25-4C86-89FF-85F4DECAD6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3AAD80-474E-4D6D-8AE3-ED562859E7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0D9B8B-CEF3-4FF7-90AE-A0AFA97E851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77905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219ED1-8B79-4B36-8260-A31094578D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DC4F8-E18D-4B88-A94B-0508FA4483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F426B3-DB6E-42A5-83B9-62B507D1E7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052B8-8518-438C-A516-4F76654F9B1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3497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B9F9C1C-5A8B-4006-9D25-C1B89B4053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905FFCA-5553-42D1-BA9F-1FB4A56489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8DDC3B1-8206-4B6E-BAD9-CDCD5D38144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8E427C8-6FB8-4223-A7F9-494B5C9519F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7022E8A-D4E3-4D34-ADE9-123C6204569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4F82E0E4-EA39-482A-8D8E-2F12316A454F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Ster_Titelpagina">
            <a:extLst>
              <a:ext uri="{FF2B5EF4-FFF2-40B4-BE49-F238E27FC236}">
                <a16:creationId xmlns:a16="http://schemas.microsoft.com/office/drawing/2014/main" id="{97AA6C31-35F1-4B3F-8021-0AB9AE24C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0"/>
            <a:ext cx="4851400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C660C31-4287-45E9-8446-A3CCD2B0A415}"/>
              </a:ext>
            </a:extLst>
          </p:cNvPr>
          <p:cNvSpPr txBox="1"/>
          <p:nvPr/>
        </p:nvSpPr>
        <p:spPr>
          <a:xfrm>
            <a:off x="323528" y="26064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(Versie 20220207)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AanduidingHoeken">
            <a:extLst>
              <a:ext uri="{FF2B5EF4-FFF2-40B4-BE49-F238E27FC236}">
                <a16:creationId xmlns:a16="http://schemas.microsoft.com/office/drawing/2014/main" id="{8A51A5BB-A688-4FD0-8848-020A58939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908050"/>
            <a:ext cx="414020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 descr="AanduidingHoekenCAB">
            <a:extLst>
              <a:ext uri="{FF2B5EF4-FFF2-40B4-BE49-F238E27FC236}">
                <a16:creationId xmlns:a16="http://schemas.microsoft.com/office/drawing/2014/main" id="{094CAB7D-0163-4CBB-91C1-0429A7293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73463"/>
            <a:ext cx="446405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8">
            <a:extLst>
              <a:ext uri="{FF2B5EF4-FFF2-40B4-BE49-F238E27FC236}">
                <a16:creationId xmlns:a16="http://schemas.microsoft.com/office/drawing/2014/main" id="{6AF27D26-2ADC-4DE9-BEAE-E8266A8BF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500438"/>
            <a:ext cx="4643437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9">
            <a:extLst>
              <a:ext uri="{FF2B5EF4-FFF2-40B4-BE49-F238E27FC236}">
                <a16:creationId xmlns:a16="http://schemas.microsoft.com/office/drawing/2014/main" id="{68FB2701-B5F9-4E01-A76C-B18990110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420938"/>
            <a:ext cx="1728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000" b="1"/>
              <a:t>Hoek A</a:t>
            </a:r>
          </a:p>
        </p:txBody>
      </p:sp>
      <p:sp>
        <p:nvSpPr>
          <p:cNvPr id="12294" name="Text Box 10">
            <a:extLst>
              <a:ext uri="{FF2B5EF4-FFF2-40B4-BE49-F238E27FC236}">
                <a16:creationId xmlns:a16="http://schemas.microsoft.com/office/drawing/2014/main" id="{F67C9C0C-8324-447C-B12D-BFB077B73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2133600"/>
            <a:ext cx="43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400" b="1"/>
              <a:t>A</a:t>
            </a:r>
          </a:p>
        </p:txBody>
      </p:sp>
      <p:sp>
        <p:nvSpPr>
          <p:cNvPr id="12295" name="Text Box 11">
            <a:extLst>
              <a:ext uri="{FF2B5EF4-FFF2-40B4-BE49-F238E27FC236}">
                <a16:creationId xmlns:a16="http://schemas.microsoft.com/office/drawing/2014/main" id="{9936AC06-3238-4931-9AC5-936F65C23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908050"/>
            <a:ext cx="3889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/>
              <a:t>Hoek A is verdeeld in A</a:t>
            </a:r>
            <a:r>
              <a:rPr lang="nl-NL" altLang="nl-NL" sz="1400" b="1"/>
              <a:t>1</a:t>
            </a:r>
            <a:r>
              <a:rPr lang="nl-NL" altLang="nl-NL" sz="1800" b="1"/>
              <a:t> en A</a:t>
            </a:r>
            <a:r>
              <a:rPr lang="nl-NL" altLang="nl-NL" sz="1400" b="1"/>
              <a:t>2</a:t>
            </a:r>
          </a:p>
        </p:txBody>
      </p:sp>
      <p:sp>
        <p:nvSpPr>
          <p:cNvPr id="12296" name="Text Box 12">
            <a:extLst>
              <a:ext uri="{FF2B5EF4-FFF2-40B4-BE49-F238E27FC236}">
                <a16:creationId xmlns:a16="http://schemas.microsoft.com/office/drawing/2014/main" id="{8BE95486-8DB3-48FB-9331-4EB3EFBDF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6021388"/>
            <a:ext cx="42116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400"/>
              <a:t>Hoek aanduiden met Griekse letters alpha, beta, gamma (Dan zijn A,B en C alleen hoek</a:t>
            </a:r>
            <a:r>
              <a:rPr lang="nl-NL" altLang="nl-NL" sz="1400" b="1" i="1" u="sng"/>
              <a:t>punten</a:t>
            </a:r>
            <a:r>
              <a:rPr lang="nl-NL" altLang="nl-NL" sz="1400" b="1"/>
              <a:t>!)</a:t>
            </a:r>
          </a:p>
        </p:txBody>
      </p:sp>
      <p:sp>
        <p:nvSpPr>
          <p:cNvPr id="12297" name="Text Box 13">
            <a:extLst>
              <a:ext uri="{FF2B5EF4-FFF2-40B4-BE49-F238E27FC236}">
                <a16:creationId xmlns:a16="http://schemas.microsoft.com/office/drawing/2014/main" id="{48D6974D-6F1B-41E6-B132-8BC223B23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88913"/>
            <a:ext cx="6048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1800"/>
          </a:p>
        </p:txBody>
      </p:sp>
      <p:sp>
        <p:nvSpPr>
          <p:cNvPr id="12298" name="Text Box 14">
            <a:extLst>
              <a:ext uri="{FF2B5EF4-FFF2-40B4-BE49-F238E27FC236}">
                <a16:creationId xmlns:a16="http://schemas.microsoft.com/office/drawing/2014/main" id="{8BACE342-5B28-43B9-B3F3-04BCFBB6F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400" b="1">
                <a:solidFill>
                  <a:schemeClr val="bg1"/>
                </a:solidFill>
              </a:rPr>
              <a:t>Namen van hoeken op 4 verschillende manieren!</a:t>
            </a:r>
          </a:p>
        </p:txBody>
      </p:sp>
      <p:pic>
        <p:nvPicPr>
          <p:cNvPr id="12299" name="Picture 15">
            <a:extLst>
              <a:ext uri="{FF2B5EF4-FFF2-40B4-BE49-F238E27FC236}">
                <a16:creationId xmlns:a16="http://schemas.microsoft.com/office/drawing/2014/main" id="{D5D5F029-470A-4E60-9FAA-37FCA5F19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4826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Text Box 16">
            <a:extLst>
              <a:ext uri="{FF2B5EF4-FFF2-40B4-BE49-F238E27FC236}">
                <a16:creationId xmlns:a16="http://schemas.microsoft.com/office/drawing/2014/main" id="{C55D3259-8CAB-4245-9C9D-6B13BE84A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492375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Hoek 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>
            <a:extLst>
              <a:ext uri="{FF2B5EF4-FFF2-40B4-BE49-F238E27FC236}">
                <a16:creationId xmlns:a16="http://schemas.microsoft.com/office/drawing/2014/main" id="{84E542E9-0167-45A5-8B71-85E66C14B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81463"/>
            <a:ext cx="5867400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 descr="Complement">
            <a:extLst>
              <a:ext uri="{FF2B5EF4-FFF2-40B4-BE49-F238E27FC236}">
                <a16:creationId xmlns:a16="http://schemas.microsoft.com/office/drawing/2014/main" id="{0CACAA96-4434-4CF4-86D8-CD9291AE1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43663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6">
            <a:extLst>
              <a:ext uri="{FF2B5EF4-FFF2-40B4-BE49-F238E27FC236}">
                <a16:creationId xmlns:a16="http://schemas.microsoft.com/office/drawing/2014/main" id="{F06F1B7B-7C9C-437E-A97A-4358E7560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15888"/>
            <a:ext cx="37433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/>
              <a:t>Boog C = complement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400" b="1"/>
              <a:t>Aanvulling tot 90 graden</a:t>
            </a:r>
          </a:p>
        </p:txBody>
      </p:sp>
      <p:sp>
        <p:nvSpPr>
          <p:cNvPr id="13317" name="Text Box 7">
            <a:extLst>
              <a:ext uri="{FF2B5EF4-FFF2-40B4-BE49-F238E27FC236}">
                <a16:creationId xmlns:a16="http://schemas.microsoft.com/office/drawing/2014/main" id="{27AF3244-BA71-47EA-946F-1C3B8989A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4292600"/>
            <a:ext cx="26273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400" b="1"/>
              <a:t>Aanvulling tot 180 graden</a:t>
            </a:r>
          </a:p>
        </p:txBody>
      </p:sp>
      <p:sp>
        <p:nvSpPr>
          <p:cNvPr id="13318" name="Text Box 8">
            <a:extLst>
              <a:ext uri="{FF2B5EF4-FFF2-40B4-BE49-F238E27FC236}">
                <a16:creationId xmlns:a16="http://schemas.microsoft.com/office/drawing/2014/main" id="{3666CC80-6773-4984-9C84-6CE3288BA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2708275"/>
            <a:ext cx="720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/>
              <a:t>Hoek</a:t>
            </a:r>
          </a:p>
        </p:txBody>
      </p:sp>
      <p:sp>
        <p:nvSpPr>
          <p:cNvPr id="13319" name="Text Box 9">
            <a:extLst>
              <a:ext uri="{FF2B5EF4-FFF2-40B4-BE49-F238E27FC236}">
                <a16:creationId xmlns:a16="http://schemas.microsoft.com/office/drawing/2014/main" id="{073E0427-7BE5-4AF1-8118-BBA9BCD84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6165850"/>
            <a:ext cx="720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/>
              <a:t>Hoek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Afbeelding 2">
            <a:extLst>
              <a:ext uri="{FF2B5EF4-FFF2-40B4-BE49-F238E27FC236}">
                <a16:creationId xmlns:a16="http://schemas.microsoft.com/office/drawing/2014/main" id="{8696D24C-EBD6-4381-BFE2-715DBDA04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260350"/>
            <a:ext cx="90297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9E4AF9D-D3F7-4E76-8177-6D567AFFD3F7}"/>
              </a:ext>
            </a:extLst>
          </p:cNvPr>
          <p:cNvSpPr txBox="1"/>
          <p:nvPr/>
        </p:nvSpPr>
        <p:spPr>
          <a:xfrm>
            <a:off x="250825" y="5373688"/>
            <a:ext cx="8497888" cy="1014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2000" b="1" dirty="0">
                <a:solidFill>
                  <a:schemeClr val="bg1">
                    <a:lumMod val="95000"/>
                  </a:schemeClr>
                </a:solidFill>
              </a:rPr>
              <a:t>Kijk naar hoek H (rood) en naar zijn supplement en complement.</a:t>
            </a:r>
          </a:p>
          <a:p>
            <a:pPr>
              <a:defRPr/>
            </a:pPr>
            <a:r>
              <a:rPr lang="nl-NL" sz="2000" b="1" dirty="0">
                <a:solidFill>
                  <a:schemeClr val="bg1">
                    <a:lumMod val="95000"/>
                  </a:schemeClr>
                </a:solidFill>
              </a:rPr>
              <a:t>Stel dat je van de supplement-boog de complementboog aftrekt. Wat zou je dan over houden?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Eigenschap5">
            <a:extLst>
              <a:ext uri="{FF2B5EF4-FFF2-40B4-BE49-F238E27FC236}">
                <a16:creationId xmlns:a16="http://schemas.microsoft.com/office/drawing/2014/main" id="{36E2E342-8691-4CE0-967E-FE00D0704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0"/>
            <a:ext cx="583247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>
            <a:extLst>
              <a:ext uri="{FF2B5EF4-FFF2-40B4-BE49-F238E27FC236}">
                <a16:creationId xmlns:a16="http://schemas.microsoft.com/office/drawing/2014/main" id="{1EE3FC8B-5F21-49B7-98BD-2945E8CB6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716338"/>
            <a:ext cx="8208962" cy="284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</a:rPr>
              <a:t>Nevenhoeken  (neven = naast):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</a:rPr>
              <a:t>A1 en A2,    A2 en A3,   A3 en A4,     A4 en A1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</a:rPr>
              <a:t>Twee nevenhoeken zijn samen altijd…………….. graden?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1800" b="1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</a:rPr>
              <a:t>Overstaande hoeken (= tegenover elkaar)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</a:rPr>
              <a:t>A1 en A3,       A2 en A4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</a:rPr>
              <a:t>Overstaande hoeken zijn altijd aan elkaar ………………….!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589A7E5-74B0-90F8-CB7B-EC0BAA0E662D}"/>
              </a:ext>
            </a:extLst>
          </p:cNvPr>
          <p:cNvSpPr txBox="1"/>
          <p:nvPr/>
        </p:nvSpPr>
        <p:spPr>
          <a:xfrm>
            <a:off x="539552" y="3429000"/>
            <a:ext cx="806489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Geef de namen van de hoeken in paren:</a:t>
            </a:r>
          </a:p>
          <a:p>
            <a:endParaRPr lang="nl-NL" sz="2400" dirty="0"/>
          </a:p>
          <a:p>
            <a:r>
              <a:rPr lang="nl-NL" sz="2400" dirty="0"/>
              <a:t>Welke hoeken zijn overstaande hoeken?</a:t>
            </a:r>
          </a:p>
          <a:p>
            <a:r>
              <a:rPr lang="nl-NL" sz="2400" dirty="0"/>
              <a:t>Wat is hun eigenschap?</a:t>
            </a:r>
          </a:p>
          <a:p>
            <a:endParaRPr lang="nl-NL" sz="2400" dirty="0"/>
          </a:p>
          <a:p>
            <a:r>
              <a:rPr lang="nl-NL" sz="2400" dirty="0"/>
              <a:t>Welke hoeken zijn nevenhoeken?</a:t>
            </a:r>
          </a:p>
          <a:p>
            <a:r>
              <a:rPr lang="nl-NL" sz="2400" dirty="0"/>
              <a:t>Wat is hun eigenschap?</a:t>
            </a:r>
          </a:p>
          <a:p>
            <a:endParaRPr lang="nl-NL" dirty="0"/>
          </a:p>
          <a:p>
            <a:endParaRPr lang="nl-NL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>
            <a:extLst>
              <a:ext uri="{FF2B5EF4-FFF2-40B4-BE49-F238E27FC236}">
                <a16:creationId xmlns:a16="http://schemas.microsoft.com/office/drawing/2014/main" id="{057357CC-5996-4E5C-A88A-B17BC1515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575"/>
            <a:ext cx="8964488" cy="604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b="1" dirty="0">
                <a:solidFill>
                  <a:schemeClr val="bg1"/>
                </a:solidFill>
              </a:rPr>
              <a:t>Voorbeeldvragen bij het maken van een </a:t>
            </a:r>
            <a:r>
              <a:rPr lang="nl-NL" altLang="nl-NL" b="1" dirty="0" err="1">
                <a:solidFill>
                  <a:schemeClr val="bg1"/>
                </a:solidFill>
              </a:rPr>
              <a:t>s.o.</a:t>
            </a:r>
            <a:r>
              <a:rPr lang="nl-NL" altLang="nl-NL" b="1" dirty="0">
                <a:solidFill>
                  <a:schemeClr val="bg1"/>
                </a:solidFill>
              </a:rPr>
              <a:t> in viertallen of tweetallen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nl-NL" altLang="nl-NL" dirty="0">
                <a:solidFill>
                  <a:schemeClr val="bg1"/>
                </a:solidFill>
              </a:rPr>
              <a:t>teken: een lijn, een halve lijn, een lijnstuk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nl-NL" altLang="nl-NL" dirty="0">
                <a:solidFill>
                  <a:schemeClr val="bg1"/>
                </a:solidFill>
              </a:rPr>
              <a:t>Geef de definitie van een hoek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nl-NL" altLang="nl-NL" dirty="0">
                <a:solidFill>
                  <a:schemeClr val="bg1"/>
                </a:solidFill>
              </a:rPr>
              <a:t>Welke soorten hoeken ken je? Teken ze en zet de namen er bij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nl-NL" altLang="nl-NL" dirty="0">
                <a:solidFill>
                  <a:schemeClr val="bg1"/>
                </a:solidFill>
              </a:rPr>
              <a:t>Teken een hoek met zijn nevenhoek. Als de hoek 40 graden is, hoe groot is dan de nevenhoek?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nl-NL" altLang="nl-NL" dirty="0">
                <a:solidFill>
                  <a:schemeClr val="bg1"/>
                </a:solidFill>
              </a:rPr>
              <a:t>Noem vier manieren om een hoek aan te duiden en maak van elk een tekeningetje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nl-NL" altLang="nl-NL" dirty="0">
                <a:solidFill>
                  <a:schemeClr val="bg1"/>
                </a:solidFill>
              </a:rPr>
              <a:t>Wat is supplement en wat is complement?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nl-NL" altLang="nl-NL" dirty="0">
                <a:solidFill>
                  <a:schemeClr val="bg1"/>
                </a:solidFill>
              </a:rPr>
              <a:t>Bedenk een som met complement (de hoek is gegeven, bereken complement) Bedenk zelf!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nl-NL" altLang="nl-NL" dirty="0">
                <a:solidFill>
                  <a:schemeClr val="bg1"/>
                </a:solidFill>
              </a:rPr>
              <a:t>Bedenk een som met supplement (supplement is gegeven en bereken dan de hoek) Bedenk zelf!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nl-NL" altLang="nl-NL" dirty="0">
                <a:solidFill>
                  <a:schemeClr val="bg1"/>
                </a:solidFill>
              </a:rPr>
              <a:t>Wat kun je zeggen over het verschil van supplement en complement van een hoek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nl-NL" altLang="nl-NL" dirty="0">
                <a:solidFill>
                  <a:schemeClr val="bg1"/>
                </a:solidFill>
              </a:rPr>
              <a:t> teken een lijnstuk van 8cm en baken links en rechts af met een streepje. Deel dat lijnstuk door midden met basisconstructie nr. 1 (met de passer en van die boogjes)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b="1" dirty="0">
                <a:solidFill>
                  <a:schemeClr val="bg1"/>
                </a:solidFill>
              </a:rPr>
              <a:t>Dit zijn alleen voorbeelden. Maak nu samen iets dergelijks.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EvenwijdigeLijnen">
            <a:extLst>
              <a:ext uri="{FF2B5EF4-FFF2-40B4-BE49-F238E27FC236}">
                <a16:creationId xmlns:a16="http://schemas.microsoft.com/office/drawing/2014/main" id="{ABEFC2A9-EBD9-40DE-AB47-19729D47C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6624637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>
            <a:extLst>
              <a:ext uri="{FF2B5EF4-FFF2-40B4-BE49-F238E27FC236}">
                <a16:creationId xmlns:a16="http://schemas.microsoft.com/office/drawing/2014/main" id="{CE57952E-211B-4BFA-B3DA-3D64D93B3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440113"/>
            <a:ext cx="6553200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EvenwLijnenGesnDooreenDerde">
            <a:extLst>
              <a:ext uri="{FF2B5EF4-FFF2-40B4-BE49-F238E27FC236}">
                <a16:creationId xmlns:a16="http://schemas.microsoft.com/office/drawing/2014/main" id="{77C77245-E294-4207-BCA2-002A03311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0"/>
            <a:ext cx="6007959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5">
            <a:extLst>
              <a:ext uri="{FF2B5EF4-FFF2-40B4-BE49-F238E27FC236}">
                <a16:creationId xmlns:a16="http://schemas.microsoft.com/office/drawing/2014/main" id="{238AF14E-B971-4D68-9017-927588D46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20938"/>
            <a:ext cx="9144000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Symbol" panose="05050102010706020507" pitchFamily="18" charset="2"/>
              <a:buNone/>
            </a:pPr>
            <a:r>
              <a:rPr lang="nl-NL" altLang="nl-NL" sz="1600" b="1" dirty="0">
                <a:solidFill>
                  <a:schemeClr val="bg1"/>
                </a:solidFill>
              </a:rPr>
              <a:t>3, 4, 5 en 6 			heten binnenhoeken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b="1" dirty="0">
                <a:solidFill>
                  <a:schemeClr val="bg1"/>
                </a:solidFill>
              </a:rPr>
              <a:t>1, 2, 7 en 8 			heten buitenhoeken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b="1" dirty="0">
                <a:solidFill>
                  <a:schemeClr val="bg1"/>
                </a:solidFill>
              </a:rPr>
              <a:t>1,4,5 en 8 			zijn </a:t>
            </a:r>
            <a:r>
              <a:rPr lang="nl-NL" altLang="nl-NL" sz="1600" b="1" i="1" dirty="0">
                <a:solidFill>
                  <a:schemeClr val="bg1"/>
                </a:solidFill>
              </a:rPr>
              <a:t>hoeken aan dezelfde kant van de snijlijn</a:t>
            </a:r>
            <a:r>
              <a:rPr lang="nl-NL" altLang="nl-NL" sz="1600" b="1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b="1" dirty="0">
                <a:solidFill>
                  <a:schemeClr val="bg1"/>
                </a:solidFill>
              </a:rPr>
              <a:t>(2,3,6 en 7 			zijn ook </a:t>
            </a:r>
            <a:r>
              <a:rPr lang="nl-NL" altLang="nl-NL" sz="1600" b="1" i="1" dirty="0">
                <a:solidFill>
                  <a:schemeClr val="bg1"/>
                </a:solidFill>
              </a:rPr>
              <a:t>hoeken aan dezelfde kant van de snijlijn</a:t>
            </a:r>
            <a:r>
              <a:rPr lang="nl-NL" altLang="nl-NL" sz="1600" b="1" dirty="0">
                <a:solidFill>
                  <a:schemeClr val="bg1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600" b="1" i="1" u="sng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b="1" dirty="0">
                <a:solidFill>
                  <a:schemeClr val="bg1"/>
                </a:solidFill>
              </a:rPr>
              <a:t>Overeenkomstige hoeken zijn: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b="1" dirty="0">
                <a:solidFill>
                  <a:schemeClr val="bg1"/>
                </a:solidFill>
              </a:rPr>
              <a:t>1 en 5       2 en 6        4 en 8        3 en 7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6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b="1" dirty="0">
                <a:solidFill>
                  <a:schemeClr val="bg1"/>
                </a:solidFill>
              </a:rPr>
              <a:t>Verwisselende binnenhoeken zijn: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b="1" dirty="0">
                <a:solidFill>
                  <a:schemeClr val="bg1"/>
                </a:solidFill>
              </a:rPr>
              <a:t>4 en 6    3 en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6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b="1" dirty="0">
                <a:solidFill>
                  <a:schemeClr val="bg1"/>
                </a:solidFill>
              </a:rPr>
              <a:t>Verwisselende buitenhoeken zijn: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b="1" dirty="0">
                <a:solidFill>
                  <a:schemeClr val="bg1"/>
                </a:solidFill>
              </a:rPr>
              <a:t>1 en 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b="1" dirty="0">
                <a:solidFill>
                  <a:schemeClr val="bg1"/>
                </a:solidFill>
              </a:rPr>
              <a:t>2 en 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6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b="1" dirty="0">
                <a:solidFill>
                  <a:schemeClr val="bg1"/>
                </a:solidFill>
              </a:rPr>
              <a:t>Binnenhoeken aan dezelfde kant van de snijlijn zijn: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b="1" dirty="0">
                <a:solidFill>
                  <a:schemeClr val="bg1"/>
                </a:solidFill>
              </a:rPr>
              <a:t>4 en 5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b="1" dirty="0">
                <a:solidFill>
                  <a:schemeClr val="bg1"/>
                </a:solidFill>
              </a:rPr>
              <a:t>3 en 6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6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b="1" dirty="0">
                <a:solidFill>
                  <a:schemeClr val="bg1"/>
                </a:solidFill>
              </a:rPr>
              <a:t>Buitenhoeken aan dezelfde kant van de snijlijn zijn: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b="1" dirty="0">
                <a:solidFill>
                  <a:schemeClr val="bg1"/>
                </a:solidFill>
              </a:rPr>
              <a:t>1 en 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b="1" dirty="0">
                <a:solidFill>
                  <a:schemeClr val="bg1"/>
                </a:solidFill>
              </a:rPr>
              <a:t>2 en 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200" b="1" dirty="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50000"/>
              </a:spcBef>
              <a:buFont typeface="Symbol" panose="05050102010706020507" pitchFamily="18" charset="2"/>
              <a:buNone/>
            </a:pPr>
            <a:endParaRPr lang="nl-NL" altLang="nl-NL" sz="12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1200" b="1" dirty="0">
              <a:solidFill>
                <a:schemeClr val="bg1"/>
              </a:solidFill>
            </a:endParaRPr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870A70B9-42F3-9F6D-9B02-D1D03F8F4D20}"/>
              </a:ext>
            </a:extLst>
          </p:cNvPr>
          <p:cNvCxnSpPr/>
          <p:nvPr/>
        </p:nvCxnSpPr>
        <p:spPr>
          <a:xfrm>
            <a:off x="3491880" y="2636912"/>
            <a:ext cx="25202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>
            <a:extLst>
              <a:ext uri="{FF2B5EF4-FFF2-40B4-BE49-F238E27FC236}">
                <a16:creationId xmlns:a16="http://schemas.microsoft.com/office/drawing/2014/main" id="{53F16481-6E99-4B9D-92AF-0246FE2FE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97200"/>
            <a:ext cx="8964613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3, 4, 5, 6 heten…….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1, 2, 7, 8 heten…….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1, 4, 5, 8 en 2, 3, 6, 7 heten……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1 en 5,       2 en 6,      4 en 8 ,     3 en 7 heten ……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4 en  6,     3  en 5        heten ………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1 en 7      2 en 8          heten……..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4 en 5      3 en 6          heten………        (zijn samen………….. Graden)</a:t>
            </a:r>
          </a:p>
        </p:txBody>
      </p:sp>
      <p:pic>
        <p:nvPicPr>
          <p:cNvPr id="19459" name="Picture 5" descr="EvenwLijnenGesnDooreenDerde">
            <a:extLst>
              <a:ext uri="{FF2B5EF4-FFF2-40B4-BE49-F238E27FC236}">
                <a16:creationId xmlns:a16="http://schemas.microsoft.com/office/drawing/2014/main" id="{26F75ECA-82C6-4DA8-9939-D2D0031F3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5040312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31D69F8-C4C7-C020-FB72-D3B893E69D8E}"/>
              </a:ext>
            </a:extLst>
          </p:cNvPr>
          <p:cNvSpPr txBox="1"/>
          <p:nvPr/>
        </p:nvSpPr>
        <p:spPr>
          <a:xfrm>
            <a:off x="467544" y="3284984"/>
            <a:ext cx="8676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Benoem de hoeken: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3, 4, 5 en 6 heten ……………………………………………………………..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 2, 7 en 8 heten ……………………........................................................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1,4,5 en 8 zijn        ……………………………………………………………..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2,3,6 en 7 zijn ook ……………………………………………………………..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en 5       2 en 6        4 en 8        3 en 7  ……………………………………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en 6……………………………….. 3 en 5 …………………………………..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en 7          2 en 8  ……………………………………………;.;……………..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5         3 en 6    ……………………………………………………………… 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en 8        2 en 7  ……………………………………………………………..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dirty="0">
                <a:ea typeface="Times New Roman" panose="02020603050405020304" pitchFamily="18" charset="0"/>
                <a:cs typeface="Times New Roman" panose="02020603050405020304" pitchFamily="18" charset="0"/>
              </a:rPr>
              <a:t>1 en 4        1 en 2   …………………………………………………………….</a:t>
            </a:r>
            <a:endParaRPr lang="nl-N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Graden">
            <a:extLst>
              <a:ext uri="{FF2B5EF4-FFF2-40B4-BE49-F238E27FC236}">
                <a16:creationId xmlns:a16="http://schemas.microsoft.com/office/drawing/2014/main" id="{0C361370-EE4D-4AA2-A90B-73765E355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04025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6">
            <a:extLst>
              <a:ext uri="{FF2B5EF4-FFF2-40B4-BE49-F238E27FC236}">
                <a16:creationId xmlns:a16="http://schemas.microsoft.com/office/drawing/2014/main" id="{97C53576-3CB7-4700-B1DA-79756E84D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115888"/>
            <a:ext cx="4140200" cy="284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Willekeurige scherphoekige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Driehoek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A, B, C, zijn de hoek(punten)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A en B heten basishoeken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c heet basis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C heet tophoek of top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a en b heten opstaande zijden </a:t>
            </a:r>
          </a:p>
        </p:txBody>
      </p:sp>
      <p:pic>
        <p:nvPicPr>
          <p:cNvPr id="21507" name="Picture 7">
            <a:extLst>
              <a:ext uri="{FF2B5EF4-FFF2-40B4-BE49-F238E27FC236}">
                <a16:creationId xmlns:a16="http://schemas.microsoft.com/office/drawing/2014/main" id="{8EA12484-E415-42BD-9328-44F8AEEAD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3541713"/>
            <a:ext cx="5040312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8">
            <a:extLst>
              <a:ext uri="{FF2B5EF4-FFF2-40B4-BE49-F238E27FC236}">
                <a16:creationId xmlns:a16="http://schemas.microsoft.com/office/drawing/2014/main" id="{540544A1-8CB2-41BE-9081-31D0B3346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00663"/>
            <a:ext cx="3995738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</a:rPr>
              <a:t>Willekeurige stomphoekige driehoek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</a:rPr>
              <a:t>(Welke hoek is hier stomp?)</a:t>
            </a:r>
          </a:p>
        </p:txBody>
      </p:sp>
      <p:pic>
        <p:nvPicPr>
          <p:cNvPr id="21509" name="Picture 9">
            <a:extLst>
              <a:ext uri="{FF2B5EF4-FFF2-40B4-BE49-F238E27FC236}">
                <a16:creationId xmlns:a16="http://schemas.microsoft.com/office/drawing/2014/main" id="{FFCB5DFB-454C-4E76-B022-5788A80FE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363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Afbeelding 2" descr="Afbeelding met man, oud, olifant, tafel&#10;&#10;Automatisch gegenereerde beschrijving">
            <a:extLst>
              <a:ext uri="{FF2B5EF4-FFF2-40B4-BE49-F238E27FC236}">
                <a16:creationId xmlns:a16="http://schemas.microsoft.com/office/drawing/2014/main" id="{2BAD02A8-D34D-4607-8A7B-2DD4E2CA4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052513"/>
            <a:ext cx="89566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5">
            <a:extLst>
              <a:ext uri="{FF2B5EF4-FFF2-40B4-BE49-F238E27FC236}">
                <a16:creationId xmlns:a16="http://schemas.microsoft.com/office/drawing/2014/main" id="{002D94D7-B4B4-4F40-AFE3-46F512F21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00438"/>
            <a:ext cx="8964613" cy="243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Driehoeken verdeeld naar hoeken: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18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Links: 		willekeurige driehoek; alles is verschillend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Midden: 	gelijkbenige driehoek; twee benen en twee hoeken gelijk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Rechts: 		gelijkzijdige driehoek ; drie benen gelijk en drie hoeken gelijk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1800" b="1" dirty="0">
              <a:solidFill>
                <a:schemeClr val="bg1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A930C25-BFBE-4385-AA78-10F525118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7" y="188640"/>
            <a:ext cx="8268791" cy="3420076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BCFE68A-D389-1CCD-AAA4-FFF3F6AA9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725095"/>
            <a:ext cx="5652989" cy="294426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3F5B4EB-9FB5-1AF0-1AEE-56703B92654E}"/>
              </a:ext>
            </a:extLst>
          </p:cNvPr>
          <p:cNvSpPr txBox="1"/>
          <p:nvPr/>
        </p:nvSpPr>
        <p:spPr>
          <a:xfrm>
            <a:off x="3383287" y="6111464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Soorten driehoeken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5">
            <a:extLst>
              <a:ext uri="{FF2B5EF4-FFF2-40B4-BE49-F238E27FC236}">
                <a16:creationId xmlns:a16="http://schemas.microsoft.com/office/drawing/2014/main" id="{FCB898BB-4B69-4362-BABA-3E000639C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24" y="3039268"/>
            <a:ext cx="90360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links: willekeurig  rechthoekige driehoek      rechts: gelijkbenig rechthoekig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Alles is verschillend			    twee rechthoekszijden zijn gelijk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					    twee hoeken zijn gelijk</a:t>
            </a:r>
          </a:p>
        </p:txBody>
      </p:sp>
      <p:pic>
        <p:nvPicPr>
          <p:cNvPr id="24580" name="Picture 6" descr="driehoek_10_rechth">
            <a:extLst>
              <a:ext uri="{FF2B5EF4-FFF2-40B4-BE49-F238E27FC236}">
                <a16:creationId xmlns:a16="http://schemas.microsoft.com/office/drawing/2014/main" id="{4F39AAFD-D741-4976-BC41-BF52314E1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233" y="3809669"/>
            <a:ext cx="3026767" cy="304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2C6EACA-8605-49FD-A470-E3713822A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"/>
            <a:ext cx="4762500" cy="299695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driehoek_04">
            <a:extLst>
              <a:ext uri="{FF2B5EF4-FFF2-40B4-BE49-F238E27FC236}">
                <a16:creationId xmlns:a16="http://schemas.microsoft.com/office/drawing/2014/main" id="{FFD2674F-1BEE-422A-A0E4-4A83AC702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620713"/>
            <a:ext cx="5148262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driehoek_05">
            <a:extLst>
              <a:ext uri="{FF2B5EF4-FFF2-40B4-BE49-F238E27FC236}">
                <a16:creationId xmlns:a16="http://schemas.microsoft.com/office/drawing/2014/main" id="{714BCF9A-4E17-40FA-A41B-0E3732869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636838"/>
            <a:ext cx="514826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>
            <a:extLst>
              <a:ext uri="{FF2B5EF4-FFF2-40B4-BE49-F238E27FC236}">
                <a16:creationId xmlns:a16="http://schemas.microsoft.com/office/drawing/2014/main" id="{27E5A809-0E7B-4C10-8A71-1950458A3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797425"/>
            <a:ext cx="180022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 descr="driehoek_11_rechth_gelijkb">
            <a:extLst>
              <a:ext uri="{FF2B5EF4-FFF2-40B4-BE49-F238E27FC236}">
                <a16:creationId xmlns:a16="http://schemas.microsoft.com/office/drawing/2014/main" id="{4C236F84-241E-4D4D-A661-151749872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797425"/>
            <a:ext cx="2592388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8">
            <a:extLst>
              <a:ext uri="{FF2B5EF4-FFF2-40B4-BE49-F238E27FC236}">
                <a16:creationId xmlns:a16="http://schemas.microsoft.com/office/drawing/2014/main" id="{66022795-9D03-459B-AAE0-9576EC966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60350"/>
            <a:ext cx="903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</a:rPr>
              <a:t>Even de topografie van driehoeken oefenen!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driehoek_12_zwaartel">
            <a:extLst>
              <a:ext uri="{FF2B5EF4-FFF2-40B4-BE49-F238E27FC236}">
                <a16:creationId xmlns:a16="http://schemas.microsoft.com/office/drawing/2014/main" id="{797A4F52-4B05-46B6-A771-BEF0FA786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5263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 descr="driehoek_13_hoogtel">
            <a:extLst>
              <a:ext uri="{FF2B5EF4-FFF2-40B4-BE49-F238E27FC236}">
                <a16:creationId xmlns:a16="http://schemas.microsoft.com/office/drawing/2014/main" id="{31635786-77E3-4F91-8329-032A6E022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6" descr="driehoek_14_bissectr">
            <a:extLst>
              <a:ext uri="{FF2B5EF4-FFF2-40B4-BE49-F238E27FC236}">
                <a16:creationId xmlns:a16="http://schemas.microsoft.com/office/drawing/2014/main" id="{C14E6060-27D9-438D-A2C0-4ACBDC2B5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538"/>
            <a:ext cx="4716463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7">
            <a:extLst>
              <a:ext uri="{FF2B5EF4-FFF2-40B4-BE49-F238E27FC236}">
                <a16:creationId xmlns:a16="http://schemas.microsoft.com/office/drawing/2014/main" id="{76F55759-3B5B-4CAC-8BDE-DA921E3F8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284538"/>
            <a:ext cx="38512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8">
            <a:extLst>
              <a:ext uri="{FF2B5EF4-FFF2-40B4-BE49-F238E27FC236}">
                <a16:creationId xmlns:a16="http://schemas.microsoft.com/office/drawing/2014/main" id="{C95C82E8-9268-4699-BF45-CB219575D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3357563"/>
            <a:ext cx="1835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400" b="1" dirty="0"/>
              <a:t>Middelloodlijn</a:t>
            </a:r>
          </a:p>
        </p:txBody>
      </p:sp>
      <p:sp>
        <p:nvSpPr>
          <p:cNvPr id="26631" name="Text Box 9">
            <a:extLst>
              <a:ext uri="{FF2B5EF4-FFF2-40B4-BE49-F238E27FC236}">
                <a16:creationId xmlns:a16="http://schemas.microsoft.com/office/drawing/2014/main" id="{62E458CA-FAB6-4DC9-B8BB-3AD94F18C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308725"/>
            <a:ext cx="7705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</a:rPr>
              <a:t>Merkwaardige lijnen in een driehoek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riehoek_12_zwaartel">
            <a:extLst>
              <a:ext uri="{FF2B5EF4-FFF2-40B4-BE49-F238E27FC236}">
                <a16:creationId xmlns:a16="http://schemas.microsoft.com/office/drawing/2014/main" id="{4845FD19-6905-4F71-9F71-930C3BD40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1" y="49265"/>
            <a:ext cx="8990258" cy="682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712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riehoek_13_hoogtel">
            <a:extLst>
              <a:ext uri="{FF2B5EF4-FFF2-40B4-BE49-F238E27FC236}">
                <a16:creationId xmlns:a16="http://schemas.microsoft.com/office/drawing/2014/main" id="{8723A172-DB41-48D6-8EA2-F261B5BD8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3" y="0"/>
            <a:ext cx="9101277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519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41ED897B-B4C4-4D26-8838-A88E59C63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7524328" cy="550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0A4B7009-3C19-4134-ADEE-E5623E038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872" y="5373216"/>
            <a:ext cx="29523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400" b="1" dirty="0"/>
              <a:t>Middelloodlijn</a:t>
            </a:r>
          </a:p>
        </p:txBody>
      </p:sp>
    </p:spTree>
    <p:extLst>
      <p:ext uri="{BB962C8B-B14F-4D97-AF65-F5344CB8AC3E}">
        <p14:creationId xmlns:p14="http://schemas.microsoft.com/office/powerpoint/2010/main" val="858437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264F1A2-B93E-4777-AF04-49E11EB5B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55" y="643467"/>
            <a:ext cx="6242089" cy="5571065"/>
          </a:xfrm>
          <a:prstGeom prst="rect">
            <a:avLst/>
          </a:prstGeom>
          <a:ln>
            <a:noFill/>
          </a:ln>
        </p:spPr>
      </p:pic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90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riehoek_14_bissectr">
            <a:extLst>
              <a:ext uri="{FF2B5EF4-FFF2-40B4-BE49-F238E27FC236}">
                <a16:creationId xmlns:a16="http://schemas.microsoft.com/office/drawing/2014/main" id="{A5F2E482-7371-4CB5-9752-C5630AF9E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8949751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504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9FC5D46A-B1AB-4EE4-AAB1-45F874B8AD68}"/>
              </a:ext>
            </a:extLst>
          </p:cNvPr>
          <p:cNvSpPr txBox="1"/>
          <p:nvPr/>
        </p:nvSpPr>
        <p:spPr>
          <a:xfrm>
            <a:off x="611560" y="5058535"/>
            <a:ext cx="8116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Met alle drie de bissectrices vind je het middelpunt M van de </a:t>
            </a:r>
            <a:r>
              <a:rPr lang="nl-NL" sz="2400" b="1" u="sng" dirty="0"/>
              <a:t>ingeschreven</a:t>
            </a:r>
            <a:r>
              <a:rPr lang="nl-NL" sz="2400" b="1" dirty="0"/>
              <a:t> cirkel van een driehoek. Merk op dat de cirkel niet door de eindpunten van de bissectrices loopt!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AD98DAF-BFBC-496D-BD63-C2075FB90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3742"/>
            <a:ext cx="8807783" cy="44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8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2" descr="Afbeelding met gebouw, berg, baksteen&#10;&#10;Automatisch gegenereerde beschrijving">
            <a:extLst>
              <a:ext uri="{FF2B5EF4-FFF2-40B4-BE49-F238E27FC236}">
                <a16:creationId xmlns:a16="http://schemas.microsoft.com/office/drawing/2014/main" id="{415DFA2E-FEA5-41D7-89E3-B49C7A0E2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3141663"/>
            <a:ext cx="3497262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Afbeelding 4" descr="Afbeelding met buiten, gebouw, berg, staand&#10;&#10;Automatisch gegenereerde beschrijving">
            <a:extLst>
              <a:ext uri="{FF2B5EF4-FFF2-40B4-BE49-F238E27FC236}">
                <a16:creationId xmlns:a16="http://schemas.microsoft.com/office/drawing/2014/main" id="{7DC2069A-5574-4303-BB09-3ACE913A8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4763"/>
            <a:ext cx="5486400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ADCBC69-5685-40B4-87B2-7804F3F09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7" y="42280"/>
            <a:ext cx="6528196" cy="639662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6D04603-9862-41D7-AD28-D920D1DCF55C}"/>
              </a:ext>
            </a:extLst>
          </p:cNvPr>
          <p:cNvSpPr txBox="1"/>
          <p:nvPr/>
        </p:nvSpPr>
        <p:spPr>
          <a:xfrm>
            <a:off x="2051720" y="5805264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Met alle drie de middelloodlijnen vind je het middelpunt M van de </a:t>
            </a:r>
            <a:r>
              <a:rPr lang="nl-NL" b="1" u="sng" dirty="0"/>
              <a:t>omgeschreven</a:t>
            </a:r>
            <a:r>
              <a:rPr lang="nl-NL" b="1" dirty="0"/>
              <a:t> cirkel</a:t>
            </a:r>
          </a:p>
        </p:txBody>
      </p:sp>
    </p:spTree>
    <p:extLst>
      <p:ext uri="{BB962C8B-B14F-4D97-AF65-F5344CB8AC3E}">
        <p14:creationId xmlns:p14="http://schemas.microsoft.com/office/powerpoint/2010/main" val="626469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6CBE016-5418-4912-BB81-5B40719BD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5761"/>
            <a:ext cx="9144000" cy="544647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FE50FAD-5635-455F-9596-2877A52E3EC6}"/>
              </a:ext>
            </a:extLst>
          </p:cNvPr>
          <p:cNvSpPr txBox="1"/>
          <p:nvPr/>
        </p:nvSpPr>
        <p:spPr>
          <a:xfrm>
            <a:off x="755575" y="4542219"/>
            <a:ext cx="8116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Met alle drie de bissectrices vind je het middelpunt M van de </a:t>
            </a:r>
            <a:r>
              <a:rPr lang="nl-NL" sz="2400" b="1" u="sng" dirty="0"/>
              <a:t>ingeschreven</a:t>
            </a:r>
            <a:r>
              <a:rPr lang="nl-NL" sz="2400" b="1" dirty="0"/>
              <a:t> cirkel van een driehoek </a:t>
            </a:r>
          </a:p>
        </p:txBody>
      </p:sp>
    </p:spTree>
    <p:extLst>
      <p:ext uri="{BB962C8B-B14F-4D97-AF65-F5344CB8AC3E}">
        <p14:creationId xmlns:p14="http://schemas.microsoft.com/office/powerpoint/2010/main" val="40993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67905404-0078-F308-8FF5-88D91C11C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103"/>
            <a:ext cx="9144000" cy="654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66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1" descr="lijnstuk_AB">
            <a:extLst>
              <a:ext uri="{FF2B5EF4-FFF2-40B4-BE49-F238E27FC236}">
                <a16:creationId xmlns:a16="http://schemas.microsoft.com/office/drawing/2014/main" id="{EFF8BF3A-60DD-4BCD-921F-C77BCA901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228" y="2564904"/>
            <a:ext cx="9311054" cy="26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042690A-2D7B-46D0-8817-FFE71D335DAA}"/>
              </a:ext>
            </a:extLst>
          </p:cNvPr>
          <p:cNvSpPr txBox="1"/>
          <p:nvPr/>
        </p:nvSpPr>
        <p:spPr>
          <a:xfrm>
            <a:off x="1187624" y="18864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Basisconstructie 1. Een lijnstuk midden door delen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B4321C9-88B7-7B34-B1AA-C324C0E3F63B}"/>
              </a:ext>
            </a:extLst>
          </p:cNvPr>
          <p:cNvSpPr txBox="1"/>
          <p:nvPr/>
        </p:nvSpPr>
        <p:spPr>
          <a:xfrm>
            <a:off x="2627784" y="6381328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Neem voor het lijnstuk ongeveer 7cm</a:t>
            </a:r>
          </a:p>
        </p:txBody>
      </p:sp>
    </p:spTree>
    <p:extLst>
      <p:ext uri="{BB962C8B-B14F-4D97-AF65-F5344CB8AC3E}">
        <p14:creationId xmlns:p14="http://schemas.microsoft.com/office/powerpoint/2010/main" val="232467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A3369F5-2232-4D8D-BAD4-65DDBBD73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8569"/>
            <a:ext cx="6799485" cy="6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A308338-71C0-4DFD-A470-FFEE0CBA8B06}"/>
              </a:ext>
            </a:extLst>
          </p:cNvPr>
          <p:cNvSpPr txBox="1"/>
          <p:nvPr/>
        </p:nvSpPr>
        <p:spPr>
          <a:xfrm>
            <a:off x="251520" y="332656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Basisconstructie 2</a:t>
            </a:r>
          </a:p>
          <a:p>
            <a:r>
              <a:rPr lang="nl-NL" sz="2400" dirty="0"/>
              <a:t>Een zwaartelijn uit een punt P neerlaten  op een lijnstuk</a:t>
            </a:r>
          </a:p>
        </p:txBody>
      </p:sp>
    </p:spTree>
    <p:extLst>
      <p:ext uri="{BB962C8B-B14F-4D97-AF65-F5344CB8AC3E}">
        <p14:creationId xmlns:p14="http://schemas.microsoft.com/office/powerpoint/2010/main" val="22595109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EC8091B-7A3F-4033-B17A-F9DD4C9E9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57" y="2780928"/>
            <a:ext cx="7631351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21B705D-C68F-4F18-A73C-4D65495668CA}"/>
              </a:ext>
            </a:extLst>
          </p:cNvPr>
          <p:cNvSpPr txBox="1"/>
          <p:nvPr/>
        </p:nvSpPr>
        <p:spPr>
          <a:xfrm>
            <a:off x="251520" y="116632"/>
            <a:ext cx="889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Basisconstructie 3</a:t>
            </a:r>
          </a:p>
          <a:p>
            <a:r>
              <a:rPr lang="nl-NL" sz="2400" dirty="0"/>
              <a:t>Een hoogtelijn (=loodlijn) neerlaten </a:t>
            </a:r>
          </a:p>
          <a:p>
            <a:r>
              <a:rPr lang="nl-NL" sz="2400" dirty="0"/>
              <a:t>vanuit een punt P op een lijn l</a:t>
            </a:r>
          </a:p>
        </p:txBody>
      </p:sp>
    </p:spTree>
    <p:extLst>
      <p:ext uri="{BB962C8B-B14F-4D97-AF65-F5344CB8AC3E}">
        <p14:creationId xmlns:p14="http://schemas.microsoft.com/office/powerpoint/2010/main" val="39723682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B6E21CB-E071-4395-ACE6-7FEC6DABE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6740547" cy="628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528F2DE-7C33-4888-BDC5-FFB35B0CE2F3}"/>
              </a:ext>
            </a:extLst>
          </p:cNvPr>
          <p:cNvSpPr txBox="1"/>
          <p:nvPr/>
        </p:nvSpPr>
        <p:spPr>
          <a:xfrm>
            <a:off x="179512" y="101823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Basisconstructie </a:t>
            </a:r>
            <a:r>
              <a:rPr lang="nl-NL" sz="2400" dirty="0"/>
              <a:t>4-a</a:t>
            </a:r>
          </a:p>
          <a:p>
            <a:r>
              <a:rPr lang="nl-NL" sz="2400" dirty="0"/>
              <a:t>Een hoek door midden delen</a:t>
            </a:r>
          </a:p>
        </p:txBody>
      </p:sp>
    </p:spTree>
    <p:extLst>
      <p:ext uri="{BB962C8B-B14F-4D97-AF65-F5344CB8AC3E}">
        <p14:creationId xmlns:p14="http://schemas.microsoft.com/office/powerpoint/2010/main" val="10633758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0537384-2A84-4EDB-A2EA-4B9B4BC20DA1}"/>
              </a:ext>
            </a:extLst>
          </p:cNvPr>
          <p:cNvSpPr txBox="1"/>
          <p:nvPr/>
        </p:nvSpPr>
        <p:spPr>
          <a:xfrm>
            <a:off x="251520" y="188640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Basisconstructie 4-b</a:t>
            </a:r>
          </a:p>
          <a:p>
            <a:r>
              <a:rPr lang="nl-NL" sz="2400" dirty="0"/>
              <a:t>Construeer de bissectrices van een hoek B en ook van zijn nevenhoek A. </a:t>
            </a:r>
          </a:p>
          <a:p>
            <a:r>
              <a:rPr lang="nl-NL" sz="2400" dirty="0"/>
              <a:t>Welke eigenschap is dan geldig?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2595A2B-9840-4883-90BB-0708B25CE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844825"/>
            <a:ext cx="9232328" cy="562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99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742B1A0-20FA-43F5-8FB0-935ED5E5A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68" y="1412776"/>
            <a:ext cx="8825459" cy="528530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3FBA582-2030-48F7-874A-D3CDB7282099}"/>
              </a:ext>
            </a:extLst>
          </p:cNvPr>
          <p:cNvSpPr txBox="1"/>
          <p:nvPr/>
        </p:nvSpPr>
        <p:spPr>
          <a:xfrm>
            <a:off x="365062" y="447055"/>
            <a:ext cx="7735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Basisconstructie 5</a:t>
            </a:r>
          </a:p>
          <a:p>
            <a:r>
              <a:rPr lang="nl-NL" sz="2400" dirty="0"/>
              <a:t>Een loodlijn oprichten in een punt P van een lijn l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1D8A261-EDE6-8972-2DA7-EA573CCEA38D}"/>
              </a:ext>
            </a:extLst>
          </p:cNvPr>
          <p:cNvSpPr txBox="1"/>
          <p:nvPr/>
        </p:nvSpPr>
        <p:spPr>
          <a:xfrm>
            <a:off x="6228184" y="4365104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FC1E516-987E-4129-D027-7D90801B87A2}"/>
              </a:ext>
            </a:extLst>
          </p:cNvPr>
          <p:cNvSpPr txBox="1"/>
          <p:nvPr/>
        </p:nvSpPr>
        <p:spPr>
          <a:xfrm>
            <a:off x="7308304" y="353701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534141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01906A4-906F-4453-847F-16AB5C8EA607}"/>
              </a:ext>
            </a:extLst>
          </p:cNvPr>
          <p:cNvSpPr txBox="1"/>
          <p:nvPr/>
        </p:nvSpPr>
        <p:spPr>
          <a:xfrm>
            <a:off x="107504" y="116632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Basisconstructie 6</a:t>
            </a:r>
          </a:p>
          <a:p>
            <a:r>
              <a:rPr lang="nl-NL" sz="2400" dirty="0"/>
              <a:t>Een hoek te construeren, die gelijk is aan een gegeven hoek </a:t>
            </a:r>
          </a:p>
          <a:p>
            <a:r>
              <a:rPr lang="nl-NL" sz="2400" dirty="0"/>
              <a:t>(= verplaatsen van een hoek naar een andere plaats)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84BBA94-9420-8309-D83D-116C7D220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29" y="1484784"/>
            <a:ext cx="9086850" cy="284797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365A47B-901A-94C5-3E5B-1E52C1C5B651}"/>
              </a:ext>
            </a:extLst>
          </p:cNvPr>
          <p:cNvSpPr txBox="1"/>
          <p:nvPr/>
        </p:nvSpPr>
        <p:spPr>
          <a:xfrm>
            <a:off x="251520" y="609329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A’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F81FEF2-7053-23DD-8739-0C8A58D1F9FD}"/>
              </a:ext>
            </a:extLst>
          </p:cNvPr>
          <p:cNvSpPr txBox="1"/>
          <p:nvPr/>
        </p:nvSpPr>
        <p:spPr>
          <a:xfrm>
            <a:off x="7596336" y="609329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B’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8880C7B-96E6-7CFC-7728-8960BF722FF2}"/>
              </a:ext>
            </a:extLst>
          </p:cNvPr>
          <p:cNvSpPr txBox="1"/>
          <p:nvPr/>
        </p:nvSpPr>
        <p:spPr>
          <a:xfrm>
            <a:off x="575556" y="5647943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X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A896976-F5FF-0F1D-DF2B-0CF05FEC9E50}"/>
              </a:ext>
            </a:extLst>
          </p:cNvPr>
          <p:cNvSpPr txBox="1"/>
          <p:nvPr/>
        </p:nvSpPr>
        <p:spPr>
          <a:xfrm>
            <a:off x="7325827" y="564794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978044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>
            <a:extLst>
              <a:ext uri="{FF2B5EF4-FFF2-40B4-BE49-F238E27FC236}">
                <a16:creationId xmlns:a16="http://schemas.microsoft.com/office/drawing/2014/main" id="{A7BEEE8E-EA2D-4542-97FE-ED2E4E4C7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43" y="5517232"/>
            <a:ext cx="8748713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</a:rPr>
              <a:t>Een hoek heeft altijd evenveel graden als zijn boog.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</a:rPr>
              <a:t>Als hoek A 50 graden is, dan heeft de boog van hoek A ook 50 booggraden.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</a:rPr>
              <a:t>Hoek B = 90 graden, dus zijn boog heeft 90 booggraden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43239F1-61B8-4A30-5801-4B950F2A62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87" y="647382"/>
            <a:ext cx="6263076" cy="621061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DB0512D-F604-42B6-BEB6-8021EA115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6606" y="-141224"/>
            <a:ext cx="9460606" cy="688259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7886B01-DEE1-45D6-A4F2-EC44E2D4DBE1}"/>
              </a:ext>
            </a:extLst>
          </p:cNvPr>
          <p:cNvSpPr txBox="1"/>
          <p:nvPr/>
        </p:nvSpPr>
        <p:spPr>
          <a:xfrm>
            <a:off x="179512" y="32738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Basisconstructie 7</a:t>
            </a:r>
          </a:p>
          <a:p>
            <a:r>
              <a:rPr lang="nl-NL" sz="2400" dirty="0"/>
              <a:t>Door een punt buiten een gegeven lijn l een andere lijn n te construeren, die evenwijdig is aan lijn l</a:t>
            </a:r>
          </a:p>
        </p:txBody>
      </p:sp>
    </p:spTree>
    <p:extLst>
      <p:ext uri="{BB962C8B-B14F-4D97-AF65-F5344CB8AC3E}">
        <p14:creationId xmlns:p14="http://schemas.microsoft.com/office/powerpoint/2010/main" val="31510601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D5493A2-701F-4C9A-A447-29E140FEF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88969"/>
            <a:ext cx="1849513" cy="159346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BDF062D-F17C-4AAB-8A46-FF4DE98D53DB}"/>
              </a:ext>
            </a:extLst>
          </p:cNvPr>
          <p:cNvSpPr txBox="1"/>
          <p:nvPr/>
        </p:nvSpPr>
        <p:spPr>
          <a:xfrm>
            <a:off x="216590" y="188640"/>
            <a:ext cx="8747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Basisconstructie 8</a:t>
            </a:r>
          </a:p>
          <a:p>
            <a:r>
              <a:rPr lang="nl-NL" sz="2400" dirty="0"/>
              <a:t>Construeer een hoek van 60 graden (ergens op een lijnstuk)</a:t>
            </a:r>
          </a:p>
          <a:p>
            <a:r>
              <a:rPr lang="nl-NL" sz="2400" dirty="0"/>
              <a:t>Hulpschets voor hoek van 60 graden: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98B30F5-45F9-7619-7176-6C879A6F9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91" y="3689781"/>
            <a:ext cx="8224418" cy="355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893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383EB13-5D43-4F57-B00D-F87E578CF37D}"/>
              </a:ext>
            </a:extLst>
          </p:cNvPr>
          <p:cNvSpPr txBox="1"/>
          <p:nvPr/>
        </p:nvSpPr>
        <p:spPr>
          <a:xfrm>
            <a:off x="257112" y="188640"/>
            <a:ext cx="8629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Basisconstructie 9</a:t>
            </a:r>
          </a:p>
          <a:p>
            <a:r>
              <a:rPr lang="nl-NL" sz="2400" dirty="0"/>
              <a:t>Construeer een hoek van 45 graden, vanuit een punt P ergens op een lijnstuk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590C010-1B0E-CC95-BCC9-B1C17605A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423" y="3068960"/>
            <a:ext cx="9220310" cy="398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554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5CDD5D97-1411-46E2-AE3E-8E7607147DA6}"/>
              </a:ext>
            </a:extLst>
          </p:cNvPr>
          <p:cNvSpPr txBox="1"/>
          <p:nvPr/>
        </p:nvSpPr>
        <p:spPr>
          <a:xfrm>
            <a:off x="0" y="26732"/>
            <a:ext cx="9252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Basisconstructie 10</a:t>
            </a:r>
          </a:p>
          <a:p>
            <a:r>
              <a:rPr lang="nl-NL" sz="2400" dirty="0"/>
              <a:t>Construeer een willekeurige gelijkbenige driehoek. </a:t>
            </a:r>
          </a:p>
          <a:p>
            <a:r>
              <a:rPr lang="nl-NL" sz="2400" dirty="0"/>
              <a:t>(Neem voor het gemak de basis AB van ongeveer 6cm)</a:t>
            </a:r>
          </a:p>
          <a:p>
            <a:r>
              <a:rPr lang="nl-NL" sz="2400" dirty="0"/>
              <a:t>(Extra uitdaging: de tophoek mag ook best een stompe hoek zijn!!)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B4F81B6-5D27-B8A0-C37E-F1D639F5A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789040"/>
            <a:ext cx="5837788" cy="304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907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6EEAC8F-86A0-465B-8D45-48187213B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1916832"/>
            <a:ext cx="7953375" cy="56769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BF5DB0F-AE5E-4A70-8AED-ECF5D4B4A2F5}"/>
              </a:ext>
            </a:extLst>
          </p:cNvPr>
          <p:cNvSpPr txBox="1"/>
          <p:nvPr/>
        </p:nvSpPr>
        <p:spPr>
          <a:xfrm>
            <a:off x="75009" y="173831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Basisconstructie 11</a:t>
            </a:r>
          </a:p>
          <a:p>
            <a:r>
              <a:rPr lang="nl-NL" sz="2400" dirty="0"/>
              <a:t>Construeer een gelijkzijdige driehoek</a:t>
            </a:r>
          </a:p>
        </p:txBody>
      </p:sp>
    </p:spTree>
    <p:extLst>
      <p:ext uri="{BB962C8B-B14F-4D97-AF65-F5344CB8AC3E}">
        <p14:creationId xmlns:p14="http://schemas.microsoft.com/office/powerpoint/2010/main" val="24442830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B9032C1-290F-4AC3-BC79-D87BB6820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2"/>
            <a:ext cx="7666579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CE79692-4C4B-464A-B893-F1B1FD83E6D4}"/>
              </a:ext>
            </a:extLst>
          </p:cNvPr>
          <p:cNvSpPr txBox="1"/>
          <p:nvPr/>
        </p:nvSpPr>
        <p:spPr>
          <a:xfrm>
            <a:off x="323528" y="5137403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Basisconstructie 15</a:t>
            </a:r>
          </a:p>
          <a:p>
            <a:r>
              <a:rPr lang="nl-NL" sz="2400" b="1" dirty="0"/>
              <a:t>Construeer de zwaartelijnen, hoogtelijnen, bissectrices en middelloodlijnen, telkens in zo’n driehoek</a:t>
            </a:r>
          </a:p>
        </p:txBody>
      </p:sp>
    </p:spTree>
    <p:extLst>
      <p:ext uri="{BB962C8B-B14F-4D97-AF65-F5344CB8AC3E}">
        <p14:creationId xmlns:p14="http://schemas.microsoft.com/office/powerpoint/2010/main" val="39543457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>
            <a:extLst>
              <a:ext uri="{FF2B5EF4-FFF2-40B4-BE49-F238E27FC236}">
                <a16:creationId xmlns:a16="http://schemas.microsoft.com/office/drawing/2014/main" id="{F1F92AA6-4C13-43C8-A831-162DF7ED9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493" y="0"/>
            <a:ext cx="10252805" cy="602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>
            <a:extLst>
              <a:ext uri="{FF2B5EF4-FFF2-40B4-BE49-F238E27FC236}">
                <a16:creationId xmlns:a16="http://schemas.microsoft.com/office/drawing/2014/main" id="{78B527A7-A9FC-4BBB-8CE0-7FD46C309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661025"/>
            <a:ext cx="43195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De stelling van Pythagoras</a:t>
            </a:r>
          </a:p>
        </p:txBody>
      </p:sp>
      <p:pic>
        <p:nvPicPr>
          <p:cNvPr id="27652" name="Picture 7" descr="Afbeeldingsresultaat">
            <a:extLst>
              <a:ext uri="{FF2B5EF4-FFF2-40B4-BE49-F238E27FC236}">
                <a16:creationId xmlns:a16="http://schemas.microsoft.com/office/drawing/2014/main" id="{38474755-5CBE-4EF2-A6B6-C6CAA7C5F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75" y="3645024"/>
            <a:ext cx="3132137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>
            <a:extLst>
              <a:ext uri="{FF2B5EF4-FFF2-40B4-BE49-F238E27FC236}">
                <a16:creationId xmlns:a16="http://schemas.microsoft.com/office/drawing/2014/main" id="{0F0F3095-F012-40FC-99F0-A4DB37079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8640763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5">
            <a:extLst>
              <a:ext uri="{FF2B5EF4-FFF2-40B4-BE49-F238E27FC236}">
                <a16:creationId xmlns:a16="http://schemas.microsoft.com/office/drawing/2014/main" id="{9B0B4E58-61D1-4FDB-8C6B-6FDC411D0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084763"/>
            <a:ext cx="8642350" cy="174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</a:rPr>
              <a:t>De stelling van Pythagoras in woorden: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FF9999"/>
                </a:solidFill>
              </a:rPr>
              <a:t>►Bij een rechthoekige driehoek is de som van de kwadraten van de rechthoekszijden gelijk aan het kwadraat van de schuine zijde. (De schuine zijde heet hypotenusa) ◄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</a:rPr>
              <a:t>Dit moet je uit je hoofd kunnen opzeggen!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https://vrijeschoolstudiecoaching.weebly.com/uploads/4/3/6/0/4360559/hoofdstuk_08_pythagoras_bewijs_van_stelling.jpg">
            <a:extLst>
              <a:ext uri="{FF2B5EF4-FFF2-40B4-BE49-F238E27FC236}">
                <a16:creationId xmlns:a16="http://schemas.microsoft.com/office/drawing/2014/main" id="{EBFCC4C7-315E-4D02-8DE1-C3D727F1C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4987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CE0D331-8A22-530E-2CEB-8DC6B0DDD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12" y="80962"/>
            <a:ext cx="5006876" cy="694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1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lijn">
            <a:extLst>
              <a:ext uri="{FF2B5EF4-FFF2-40B4-BE49-F238E27FC236}">
                <a16:creationId xmlns:a16="http://schemas.microsoft.com/office/drawing/2014/main" id="{7ED5CDD8-0316-4CC9-9645-2C6E7E346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5364162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lijnstuk">
            <a:extLst>
              <a:ext uri="{FF2B5EF4-FFF2-40B4-BE49-F238E27FC236}">
                <a16:creationId xmlns:a16="http://schemas.microsoft.com/office/drawing/2014/main" id="{3ADF574C-5DA8-42D3-B12C-1F6CF21E9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565650"/>
            <a:ext cx="4500562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6">
            <a:extLst>
              <a:ext uri="{FF2B5EF4-FFF2-40B4-BE49-F238E27FC236}">
                <a16:creationId xmlns:a16="http://schemas.microsoft.com/office/drawing/2014/main" id="{B00EE953-B36C-453A-9D89-E791D32B1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2060575"/>
            <a:ext cx="2087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400" b="1"/>
              <a:t>lijn</a:t>
            </a:r>
          </a:p>
        </p:txBody>
      </p:sp>
      <p:sp>
        <p:nvSpPr>
          <p:cNvPr id="6149" name="Text Box 7">
            <a:extLst>
              <a:ext uri="{FF2B5EF4-FFF2-40B4-BE49-F238E27FC236}">
                <a16:creationId xmlns:a16="http://schemas.microsoft.com/office/drawing/2014/main" id="{B3CBB64E-F414-49CA-B0BD-28A82C5C0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6092825"/>
            <a:ext cx="1366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400" b="1"/>
              <a:t>lijnstuk</a:t>
            </a:r>
          </a:p>
        </p:txBody>
      </p:sp>
      <p:pic>
        <p:nvPicPr>
          <p:cNvPr id="6150" name="Picture 8" descr="halvelijn">
            <a:extLst>
              <a:ext uri="{FF2B5EF4-FFF2-40B4-BE49-F238E27FC236}">
                <a16:creationId xmlns:a16="http://schemas.microsoft.com/office/drawing/2014/main" id="{3F5FC78D-CF25-4E7E-BBFB-16B12BBF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47879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9">
            <a:extLst>
              <a:ext uri="{FF2B5EF4-FFF2-40B4-BE49-F238E27FC236}">
                <a16:creationId xmlns:a16="http://schemas.microsoft.com/office/drawing/2014/main" id="{734C501E-6599-4197-B1F9-F965DB530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652963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400" b="1"/>
              <a:t>halve lijn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Afbeelding 7">
            <a:extLst>
              <a:ext uri="{FF2B5EF4-FFF2-40B4-BE49-F238E27FC236}">
                <a16:creationId xmlns:a16="http://schemas.microsoft.com/office/drawing/2014/main" id="{F9A1EBBD-3941-4338-AF49-643421B1B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3270250"/>
            <a:ext cx="3951288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Afbeelding 2" descr="Afbeelding met man, tatoeage, tekening, bord&#10;&#10;Automatisch gegenereerde beschrijving">
            <a:extLst>
              <a:ext uri="{FF2B5EF4-FFF2-40B4-BE49-F238E27FC236}">
                <a16:creationId xmlns:a16="http://schemas.microsoft.com/office/drawing/2014/main" id="{CE959525-AE23-4298-B5E4-62E0B2128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0"/>
            <a:ext cx="3436937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Afbeelding 11">
            <a:extLst>
              <a:ext uri="{FF2B5EF4-FFF2-40B4-BE49-F238E27FC236}">
                <a16:creationId xmlns:a16="http://schemas.microsoft.com/office/drawing/2014/main" id="{1BE27ADE-1798-4B00-B1C0-5960BBF83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194" y="-25400"/>
            <a:ext cx="3395663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Afbeelding met schets, kunst, Symmetrie&#10;&#10;Automatisch gegenereerde beschrijving">
            <a:extLst>
              <a:ext uri="{FF2B5EF4-FFF2-40B4-BE49-F238E27FC236}">
                <a16:creationId xmlns:a16="http://schemas.microsoft.com/office/drawing/2014/main" id="{6090F3A2-B694-3FA1-F917-F1E0A9A7E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729038"/>
            <a:ext cx="2685541" cy="259869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Afbeelding 10">
            <a:extLst>
              <a:ext uri="{FF2B5EF4-FFF2-40B4-BE49-F238E27FC236}">
                <a16:creationId xmlns:a16="http://schemas.microsoft.com/office/drawing/2014/main" id="{8A7932C3-4D3B-4B10-A1AB-DF965C3DA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468"/>
            <a:ext cx="6768752" cy="683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4649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72DDCF6-E0B9-EC66-F098-31C641AB7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557311"/>
            <a:ext cx="4404248" cy="230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8209F29A-83F8-BE9B-4608-1DD55AE54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47" y="692695"/>
            <a:ext cx="5476974" cy="380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AAC99EF-A34E-A456-B386-93DC3A83F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792" y="692695"/>
            <a:ext cx="2982281" cy="380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B6032BE-74B1-2C97-E5C5-FF5C0003F2CE}"/>
              </a:ext>
            </a:extLst>
          </p:cNvPr>
          <p:cNvSpPr txBox="1"/>
          <p:nvPr/>
        </p:nvSpPr>
        <p:spPr>
          <a:xfrm>
            <a:off x="1187624" y="18406"/>
            <a:ext cx="6320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De symboliek van roos en lelie in de schilderkunst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97C8A15-33AF-C575-B09C-C9C7E206BFD3}"/>
              </a:ext>
            </a:extLst>
          </p:cNvPr>
          <p:cNvSpPr txBox="1"/>
          <p:nvPr/>
        </p:nvSpPr>
        <p:spPr>
          <a:xfrm>
            <a:off x="147112" y="4557311"/>
            <a:ext cx="305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/>
              <a:t>Fra</a:t>
            </a:r>
            <a:r>
              <a:rPr lang="nl-NL" b="1" dirty="0"/>
              <a:t> </a:t>
            </a:r>
            <a:r>
              <a:rPr lang="nl-NL" b="1" dirty="0" err="1"/>
              <a:t>Angelico</a:t>
            </a:r>
            <a:r>
              <a:rPr lang="nl-NL" b="1" dirty="0"/>
              <a:t> ca. 1440 n.C.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FA1D8BD-86B8-0772-2D10-476B6DCC00A5}"/>
              </a:ext>
            </a:extLst>
          </p:cNvPr>
          <p:cNvSpPr txBox="1"/>
          <p:nvPr/>
        </p:nvSpPr>
        <p:spPr>
          <a:xfrm>
            <a:off x="6588223" y="4557311"/>
            <a:ext cx="2117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Stefan </a:t>
            </a:r>
            <a:r>
              <a:rPr lang="nl-NL" b="1" dirty="0" err="1"/>
              <a:t>Lochner</a:t>
            </a:r>
            <a:r>
              <a:rPr lang="nl-NL" b="1" dirty="0"/>
              <a:t>, ca. 1450 n.C.</a:t>
            </a:r>
          </a:p>
        </p:txBody>
      </p:sp>
    </p:spTree>
    <p:extLst>
      <p:ext uri="{BB962C8B-B14F-4D97-AF65-F5344CB8AC3E}">
        <p14:creationId xmlns:p14="http://schemas.microsoft.com/office/powerpoint/2010/main" val="30676864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cirkel, schets, kunst, patroon&#10;&#10;Automatisch gegenereerde beschrijving">
            <a:extLst>
              <a:ext uri="{FF2B5EF4-FFF2-40B4-BE49-F238E27FC236}">
                <a16:creationId xmlns:a16="http://schemas.microsoft.com/office/drawing/2014/main" id="{FF2D956D-08A5-B0A5-E11B-121847AF6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606985"/>
            <a:ext cx="5832648" cy="564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425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http://www.cielen.eu/vormtekening-2014-12-12-sid.jpg">
            <a:extLst>
              <a:ext uri="{FF2B5EF4-FFF2-40B4-BE49-F238E27FC236}">
                <a16:creationId xmlns:a16="http://schemas.microsoft.com/office/drawing/2014/main" id="{842DD23B-37D5-41EE-9444-8F881E486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0"/>
            <a:ext cx="3671887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8" descr="http://www.cielen.eu/vormtekening-2014-12-12-joachim.jpg">
            <a:extLst>
              <a:ext uri="{FF2B5EF4-FFF2-40B4-BE49-F238E27FC236}">
                <a16:creationId xmlns:a16="http://schemas.microsoft.com/office/drawing/2014/main" id="{B2CDB079-AC51-4B81-B90E-5A8F03170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0"/>
            <a:ext cx="3563937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0" descr="http://www.cielen.eu/vormtekening-2014-12-12-lotus.jpg">
            <a:extLst>
              <a:ext uri="{FF2B5EF4-FFF2-40B4-BE49-F238E27FC236}">
                <a16:creationId xmlns:a16="http://schemas.microsoft.com/office/drawing/2014/main" id="{95AAD6BA-613A-4A39-9A03-CD916107A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352800"/>
            <a:ext cx="36004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2" descr="http://www.cielen.eu/vormtekening-2014-12-12-linde.jpg">
            <a:extLst>
              <a:ext uri="{FF2B5EF4-FFF2-40B4-BE49-F238E27FC236}">
                <a16:creationId xmlns:a16="http://schemas.microsoft.com/office/drawing/2014/main" id="{834B3AE9-0C35-424E-B5CF-7A6214177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265488"/>
            <a:ext cx="3600450" cy="3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>
            <a:extLst>
              <a:ext uri="{FF2B5EF4-FFF2-40B4-BE49-F238E27FC236}">
                <a16:creationId xmlns:a16="http://schemas.microsoft.com/office/drawing/2014/main" id="{DA7E7352-D5BD-4562-B7A0-570CAF9FD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0"/>
            <a:ext cx="6030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6">
            <a:extLst>
              <a:ext uri="{FF2B5EF4-FFF2-40B4-BE49-F238E27FC236}">
                <a16:creationId xmlns:a16="http://schemas.microsoft.com/office/drawing/2014/main" id="{48E7F082-6ACD-4E70-B242-9125AFBAE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188913"/>
            <a:ext cx="26654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/>
              <a:t>Variatie op vijfster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Afbeelding 4" descr="Afbeelding met tekst, oud, zitten, man&#10;&#10;Automatisch gegenereerde beschrijving">
            <a:extLst>
              <a:ext uri="{FF2B5EF4-FFF2-40B4-BE49-F238E27FC236}">
                <a16:creationId xmlns:a16="http://schemas.microsoft.com/office/drawing/2014/main" id="{8B021364-5F2B-4AE2-B35B-966A75620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-674688"/>
            <a:ext cx="8702675" cy="851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Afbeelding 1" descr="Afbeelding met tekst, oud, zitten, man&#10;&#10;Automatisch gegenereerde beschrijving">
            <a:extLst>
              <a:ext uri="{FF2B5EF4-FFF2-40B4-BE49-F238E27FC236}">
                <a16:creationId xmlns:a16="http://schemas.microsoft.com/office/drawing/2014/main" id="{531200BE-23A2-4272-B351-59FA9F0C7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23813"/>
            <a:ext cx="4821237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Afbeelding 5">
            <a:extLst>
              <a:ext uri="{FF2B5EF4-FFF2-40B4-BE49-F238E27FC236}">
                <a16:creationId xmlns:a16="http://schemas.microsoft.com/office/drawing/2014/main" id="{DF3ADCF1-DE41-485C-AAE9-B9550AD91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115888"/>
            <a:ext cx="4497388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kstvak 1">
            <a:extLst>
              <a:ext uri="{FF2B5EF4-FFF2-40B4-BE49-F238E27FC236}">
                <a16:creationId xmlns:a16="http://schemas.microsoft.com/office/drawing/2014/main" id="{1781BADD-4DDD-4FBC-8ABA-D1CEC22ED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778375"/>
            <a:ext cx="399891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/>
              <a:t>Als je van de 5-hoek een 10-hoek hebt  gemaakt, dan de cirkel-koorden door midden delen. Dan vanaf het punt “12 uur” rondgaand met de klok mee, bij elk punt telkens 5 punten overslaan en gaan naar het 6</a:t>
            </a:r>
            <a:r>
              <a:rPr lang="nl-NL" altLang="nl-NL" sz="1800" baseline="30000"/>
              <a:t>e</a:t>
            </a:r>
            <a:r>
              <a:rPr lang="nl-NL" altLang="nl-NL" sz="1800"/>
              <a:t> punt!!</a:t>
            </a:r>
          </a:p>
        </p:txBody>
      </p:sp>
      <p:sp>
        <p:nvSpPr>
          <p:cNvPr id="34821" name="Tekstvak 4">
            <a:extLst>
              <a:ext uri="{FF2B5EF4-FFF2-40B4-BE49-F238E27FC236}">
                <a16:creationId xmlns:a16="http://schemas.microsoft.com/office/drawing/2014/main" id="{DCCA34DB-D432-42E0-A3FE-1B6E30F47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4745038"/>
            <a:ext cx="3529013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/>
              <a:t>In kerst- of driekoningentijd misschien leuker om de kant van een echte ster op te gaan. Met het weven van boven-onder-boven-onder wordt het spannender!!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Afbeelding 2">
            <a:extLst>
              <a:ext uri="{FF2B5EF4-FFF2-40B4-BE49-F238E27FC236}">
                <a16:creationId xmlns:a16="http://schemas.microsoft.com/office/drawing/2014/main" id="{8555D877-8062-4D36-AE0D-1DC6E446E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0"/>
            <a:ext cx="4446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Afbeelding 5">
            <a:extLst>
              <a:ext uri="{FF2B5EF4-FFF2-40B4-BE49-F238E27FC236}">
                <a16:creationId xmlns:a16="http://schemas.microsoft.com/office/drawing/2014/main" id="{C3F73FE9-7ED5-4089-8A5E-EC1FB68C9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160463"/>
            <a:ext cx="4408488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Afbeelding 2" descr="Afbeelding met object, molentje, tafel, papier&#10;&#10;Automatisch gegenereerde beschrijving">
            <a:extLst>
              <a:ext uri="{FF2B5EF4-FFF2-40B4-BE49-F238E27FC236}">
                <a16:creationId xmlns:a16="http://schemas.microsoft.com/office/drawing/2014/main" id="{E5856558-03E1-4062-AE82-9829BD8B7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-20638"/>
            <a:ext cx="7610475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kstvak 3">
            <a:extLst>
              <a:ext uri="{FF2B5EF4-FFF2-40B4-BE49-F238E27FC236}">
                <a16:creationId xmlns:a16="http://schemas.microsoft.com/office/drawing/2014/main" id="{F811F915-31ED-4BF3-878F-9A6266F06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6165850"/>
            <a:ext cx="3600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b="1"/>
              <a:t>Uitganspunt is de 12-ster  en dan steeds 3 punten overslaan </a:t>
            </a:r>
          </a:p>
        </p:txBody>
      </p:sp>
      <p:sp>
        <p:nvSpPr>
          <p:cNvPr id="36868" name="Tekstvak 4">
            <a:extLst>
              <a:ext uri="{FF2B5EF4-FFF2-40B4-BE49-F238E27FC236}">
                <a16:creationId xmlns:a16="http://schemas.microsoft.com/office/drawing/2014/main" id="{B84E16DB-8C32-400A-B5C4-91B8A4E32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3" y="-20638"/>
            <a:ext cx="6696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b="1"/>
              <a:t>Schoolbordtekening meetkunde periode 2019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ijn">
            <a:extLst>
              <a:ext uri="{FF2B5EF4-FFF2-40B4-BE49-F238E27FC236}">
                <a16:creationId xmlns:a16="http://schemas.microsoft.com/office/drawing/2014/main" id="{A20D86FD-E530-4612-B14E-516C269B4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5364162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lijnstuk">
            <a:extLst>
              <a:ext uri="{FF2B5EF4-FFF2-40B4-BE49-F238E27FC236}">
                <a16:creationId xmlns:a16="http://schemas.microsoft.com/office/drawing/2014/main" id="{55902E66-3052-4D44-B230-D8EA01940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565650"/>
            <a:ext cx="4500562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halvelijn">
            <a:extLst>
              <a:ext uri="{FF2B5EF4-FFF2-40B4-BE49-F238E27FC236}">
                <a16:creationId xmlns:a16="http://schemas.microsoft.com/office/drawing/2014/main" id="{CCCFBD5F-0483-4C1C-916D-6477F016D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47879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9E84E2F-4CAF-0610-76C1-B0271B1708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03529"/>
            <a:ext cx="6640591" cy="651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66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0C84C68-CFB7-D226-D2F6-A76DE3279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67" y="348297"/>
            <a:ext cx="6082665" cy="616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262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5092E66-1D98-5584-E0D8-B264057DE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9" y="1840019"/>
            <a:ext cx="2922735" cy="343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BE476609-93C0-C641-764D-3000978F4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743" y="1840019"/>
            <a:ext cx="2922735" cy="338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7AF6CA9-DCB7-C4E5-6110-2CDA4FFDD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899" y="1844824"/>
            <a:ext cx="2999102" cy="337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797780F-4AB3-584C-E9FE-4994C0889FDB}"/>
              </a:ext>
            </a:extLst>
          </p:cNvPr>
          <p:cNvSpPr txBox="1"/>
          <p:nvPr/>
        </p:nvSpPr>
        <p:spPr>
          <a:xfrm>
            <a:off x="3275856" y="6021288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De magische ringen</a:t>
            </a:r>
          </a:p>
        </p:txBody>
      </p:sp>
    </p:spTree>
    <p:extLst>
      <p:ext uri="{BB962C8B-B14F-4D97-AF65-F5344CB8AC3E}">
        <p14:creationId xmlns:p14="http://schemas.microsoft.com/office/powerpoint/2010/main" val="956113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alvelijn">
            <a:extLst>
              <a:ext uri="{FF2B5EF4-FFF2-40B4-BE49-F238E27FC236}">
                <a16:creationId xmlns:a16="http://schemas.microsoft.com/office/drawing/2014/main" id="{573FC2D7-2450-4035-AE3F-3ADBA301A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>
            <a:extLst>
              <a:ext uri="{FF2B5EF4-FFF2-40B4-BE49-F238E27FC236}">
                <a16:creationId xmlns:a16="http://schemas.microsoft.com/office/drawing/2014/main" id="{08367CCF-F98C-44E6-B9B8-91D8EEF04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45125"/>
            <a:ext cx="896461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</a:rPr>
              <a:t>Wat </a:t>
            </a:r>
            <a:r>
              <a:rPr lang="nl-NL" altLang="nl-NL" sz="1800" b="1" i="1">
                <a:solidFill>
                  <a:schemeClr val="bg1"/>
                </a:solidFill>
              </a:rPr>
              <a:t>ìs</a:t>
            </a:r>
            <a:r>
              <a:rPr lang="nl-NL" altLang="nl-NL" sz="1800" b="1">
                <a:solidFill>
                  <a:schemeClr val="bg1"/>
                </a:solidFill>
              </a:rPr>
              <a:t> een hoek: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</a:rPr>
              <a:t>►</a:t>
            </a:r>
            <a:r>
              <a:rPr lang="nl-NL" altLang="nl-NL" sz="1800" b="1">
                <a:solidFill>
                  <a:schemeClr val="bg1"/>
                </a:solidFill>
              </a:rPr>
              <a:t>Een hoek is een figuur, die gevormd wordt door twee halve lijnen, die hun eindpunt gemeenschappelijk hebben</a:t>
            </a:r>
            <a:r>
              <a:rPr lang="nl-NL" altLang="nl-NL" sz="1800">
                <a:solidFill>
                  <a:schemeClr val="bg1"/>
                </a:solidFill>
              </a:rPr>
              <a:t>◄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estrektehoek">
            <a:extLst>
              <a:ext uri="{FF2B5EF4-FFF2-40B4-BE49-F238E27FC236}">
                <a16:creationId xmlns:a16="http://schemas.microsoft.com/office/drawing/2014/main" id="{AAD80A8D-1F19-4698-A0A9-D12FEAA7B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5210175"/>
            <a:ext cx="40957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7">
            <a:extLst>
              <a:ext uri="{FF2B5EF4-FFF2-40B4-BE49-F238E27FC236}">
                <a16:creationId xmlns:a16="http://schemas.microsoft.com/office/drawing/2014/main" id="{19A69C0C-7678-42F0-84ED-4E6D5BA58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1275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>
            <a:extLst>
              <a:ext uri="{FF2B5EF4-FFF2-40B4-BE49-F238E27FC236}">
                <a16:creationId xmlns:a16="http://schemas.microsoft.com/office/drawing/2014/main" id="{59C8F7D1-5DD6-4F4B-BF59-D92CCA0F0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0"/>
            <a:ext cx="58324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>
            <a:extLst>
              <a:ext uri="{FF2B5EF4-FFF2-40B4-BE49-F238E27FC236}">
                <a16:creationId xmlns:a16="http://schemas.microsoft.com/office/drawing/2014/main" id="{D76BA6D0-0DF0-4DC2-B3CA-DAC82BBF9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462213"/>
            <a:ext cx="6535738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10">
            <a:extLst>
              <a:ext uri="{FF2B5EF4-FFF2-40B4-BE49-F238E27FC236}">
                <a16:creationId xmlns:a16="http://schemas.microsoft.com/office/drawing/2014/main" id="{4D0F9E94-527F-419B-8CB4-E3F404C45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61025"/>
            <a:ext cx="4968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400" b="1">
                <a:solidFill>
                  <a:schemeClr val="bg1"/>
                </a:solidFill>
              </a:rPr>
              <a:t>Blindekaart: oefen de hoeken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Gestrektehoek">
            <a:extLst>
              <a:ext uri="{FF2B5EF4-FFF2-40B4-BE49-F238E27FC236}">
                <a16:creationId xmlns:a16="http://schemas.microsoft.com/office/drawing/2014/main" id="{27472240-6EF7-4952-9FBB-9AEE9A9DA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34" y="3846290"/>
            <a:ext cx="4791877" cy="192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9">
            <a:extLst>
              <a:ext uri="{FF2B5EF4-FFF2-40B4-BE49-F238E27FC236}">
                <a16:creationId xmlns:a16="http://schemas.microsoft.com/office/drawing/2014/main" id="{7C754C87-2FF7-418E-8210-D38CF7CCC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504" y="6235692"/>
            <a:ext cx="154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400" b="1" dirty="0"/>
              <a:t>Gestrekte hoek</a:t>
            </a:r>
          </a:p>
        </p:txBody>
      </p:sp>
      <p:sp>
        <p:nvSpPr>
          <p:cNvPr id="10247" name="Text Box 10">
            <a:extLst>
              <a:ext uri="{FF2B5EF4-FFF2-40B4-BE49-F238E27FC236}">
                <a16:creationId xmlns:a16="http://schemas.microsoft.com/office/drawing/2014/main" id="{71593835-D9BB-42F5-B15C-7AB2CB49A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28" y="2854386"/>
            <a:ext cx="32400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600" b="1" dirty="0"/>
              <a:t>Scherpe koek,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600" b="1" dirty="0"/>
              <a:t>kleiner dan 90 graden</a:t>
            </a:r>
          </a:p>
        </p:txBody>
      </p:sp>
      <p:sp>
        <p:nvSpPr>
          <p:cNvPr id="10248" name="Text Box 11">
            <a:extLst>
              <a:ext uri="{FF2B5EF4-FFF2-40B4-BE49-F238E27FC236}">
                <a16:creationId xmlns:a16="http://schemas.microsoft.com/office/drawing/2014/main" id="{B06D3D48-5BCB-4676-97CD-CCE64BF09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6659" y="2745582"/>
            <a:ext cx="3744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600" b="1" dirty="0"/>
              <a:t>Stompe hoek, groter dan 90 graden</a:t>
            </a:r>
          </a:p>
        </p:txBody>
      </p:sp>
      <p:sp>
        <p:nvSpPr>
          <p:cNvPr id="10249" name="Text Box 12">
            <a:extLst>
              <a:ext uri="{FF2B5EF4-FFF2-40B4-BE49-F238E27FC236}">
                <a16:creationId xmlns:a16="http://schemas.microsoft.com/office/drawing/2014/main" id="{68504468-96A5-4601-94CF-833705AE2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23" y="6160699"/>
            <a:ext cx="3816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600" b="1" dirty="0"/>
              <a:t>Rechte hoek, precies 90 graden</a:t>
            </a:r>
          </a:p>
        </p:txBody>
      </p:sp>
      <p:sp>
        <p:nvSpPr>
          <p:cNvPr id="10250" name="Text Box 13">
            <a:extLst>
              <a:ext uri="{FF2B5EF4-FFF2-40B4-BE49-F238E27FC236}">
                <a16:creationId xmlns:a16="http://schemas.microsoft.com/office/drawing/2014/main" id="{9DB219E6-7A88-4CE9-B96C-97201DAB8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288" y="6197404"/>
            <a:ext cx="14006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600" b="1" dirty="0"/>
              <a:t>180 graden</a:t>
            </a:r>
          </a:p>
        </p:txBody>
      </p:sp>
      <p:sp>
        <p:nvSpPr>
          <p:cNvPr id="10251" name="Text Box 14">
            <a:extLst>
              <a:ext uri="{FF2B5EF4-FFF2-40B4-BE49-F238E27FC236}">
                <a16:creationId xmlns:a16="http://schemas.microsoft.com/office/drawing/2014/main" id="{CA07271F-AC25-4AB0-B4E8-9855913AE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0"/>
            <a:ext cx="4465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</a:rPr>
              <a:t>Soorten hoeken die we moeten kennen</a:t>
            </a:r>
          </a:p>
        </p:txBody>
      </p:sp>
      <p:pic>
        <p:nvPicPr>
          <p:cNvPr id="3" name="Afbeelding 2" descr="Afbeelding met schets, lijn, diagram&#10;&#10;Automatisch gegenereerde beschrijving">
            <a:extLst>
              <a:ext uri="{FF2B5EF4-FFF2-40B4-BE49-F238E27FC236}">
                <a16:creationId xmlns:a16="http://schemas.microsoft.com/office/drawing/2014/main" id="{16A1AEE0-F887-0019-1C06-CF699B065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52" y="472789"/>
            <a:ext cx="5028714" cy="231514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C31DF78-F2EF-2BFB-6FD6-A03B9E12A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6" y="945688"/>
            <a:ext cx="3416379" cy="18654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7822822-0996-6549-F3F5-17C7186ED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3716249"/>
            <a:ext cx="4100534" cy="223904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1343</Words>
  <Application>Microsoft Office PowerPoint</Application>
  <PresentationFormat>Diavoorstelling (4:3)</PresentationFormat>
  <Paragraphs>180</Paragraphs>
  <Slides>62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62</vt:i4>
      </vt:variant>
    </vt:vector>
  </HeadingPairs>
  <TitlesOfParts>
    <vt:vector size="67" baseType="lpstr">
      <vt:lpstr>Aptos</vt:lpstr>
      <vt:lpstr>Arial</vt:lpstr>
      <vt:lpstr>Symbol</vt:lpstr>
      <vt:lpstr>Times New Roman</vt:lpstr>
      <vt:lpstr>Standaardontwerp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Ruud</dc:creator>
  <cp:lastModifiedBy>Ruud Caddyfan</cp:lastModifiedBy>
  <cp:revision>108</cp:revision>
  <dcterms:created xsi:type="dcterms:W3CDTF">2018-01-24T21:52:54Z</dcterms:created>
  <dcterms:modified xsi:type="dcterms:W3CDTF">2024-05-08T13:41:58Z</dcterms:modified>
</cp:coreProperties>
</file>