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8" r:id="rId3"/>
    <p:sldId id="452" r:id="rId4"/>
    <p:sldId id="457" r:id="rId5"/>
    <p:sldId id="257" r:id="rId6"/>
    <p:sldId id="258" r:id="rId7"/>
    <p:sldId id="259" r:id="rId8"/>
    <p:sldId id="260" r:id="rId9"/>
    <p:sldId id="459" r:id="rId10"/>
    <p:sldId id="460" r:id="rId11"/>
    <p:sldId id="261" r:id="rId12"/>
    <p:sldId id="424" r:id="rId13"/>
    <p:sldId id="449" r:id="rId14"/>
    <p:sldId id="387" r:id="rId15"/>
    <p:sldId id="419" r:id="rId16"/>
    <p:sldId id="292" r:id="rId17"/>
    <p:sldId id="410" r:id="rId18"/>
    <p:sldId id="413" r:id="rId19"/>
    <p:sldId id="444" r:id="rId20"/>
    <p:sldId id="262" r:id="rId21"/>
    <p:sldId id="443" r:id="rId22"/>
    <p:sldId id="291" r:id="rId23"/>
    <p:sldId id="263" r:id="rId24"/>
    <p:sldId id="325" r:id="rId25"/>
    <p:sldId id="337" r:id="rId26"/>
    <p:sldId id="447" r:id="rId27"/>
    <p:sldId id="414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E7EB-1782-0A9D-E1DA-9E3F93290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686C34-9142-88B9-D684-58EC4EA80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A11F88-4EC1-424C-26E2-21DC8F2D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8FECAD-B097-72CE-3A78-9EFA0AF5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180ED9-110C-5377-4297-D888DF6E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35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C905D-6204-B6F3-DE4B-C65DCF38D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D3FA37-452E-2844-74BF-D4592BFAC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98BCD4-2782-29F0-F30B-D19812A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9F034B-E63D-0902-EB62-3156C235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B80AA0-8FF2-EF81-F3F2-6258C2A1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9C206E0-7222-BA1E-2B39-CD785581C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8EBDFA-C862-08A7-2700-54AE1A31B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24E160-F7F3-DCAD-87FD-9E0EC1C2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772F95-A890-3EC8-DAF4-5A228CC5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321CAE-1BE1-2F54-2A6E-843DFBFD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95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4476D-39AF-245A-05CA-F72F0246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D5B34E-C86E-3884-1CB0-68A10F1A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7296D2-8A18-88D9-1A53-77F98306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3D2DB9-569F-F91E-21D5-48ACB8F9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F50026-E44D-97CF-92E7-B7DA9BCD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89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77B39-EE50-DE1F-B6A2-35E54865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04626E-9FC2-553B-B06D-34C7B7B75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BBF303-9C46-404B-A60E-8E97A947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902816-98FC-E803-7C66-4A35CA0A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00705C-32DB-8584-8D44-292BC838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5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C04B3-1D11-1827-8BAF-CF473D6C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308828-FAF3-A09B-5C31-41E7D5019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329838-DF68-3C77-0B1F-91FA71363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F24C16-148A-28F1-A347-8920F62E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C2B862-5044-DD0D-992E-D304F2E9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497C30-47AB-293D-25BB-F078C875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42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6BA63-7CD8-64DA-8870-4F0C7BD5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F1F153-3C92-F94E-D717-670C79D01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69931D-2C60-D9D8-579C-4F2D55A76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492906-3E04-3C6E-AD46-C2A368633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1C00D21-6451-4109-5B0C-C1A2E976E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4604AA-AA93-3DCC-C022-0E83E5DB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D47D68-88D6-C933-1ED6-5A375FBB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F04D260-D8D0-1667-1B97-3D82A176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19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B63EA-B76F-631D-ED32-FA377392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8BC3C1-0001-3F40-2980-3B212F4D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7B527F5-11F2-233F-08DD-66102D7E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17B7B9E-1B4E-48C0-1430-D674C9E6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41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83BDAAF-0135-A083-6A23-CD243488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214E3B-1DFA-35B6-EF5A-F225B255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4B7B64-2446-0C9A-64F7-ED2FEE6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97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F68FC-0B7C-6002-C0ED-290BA981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63061E-9FB2-35D1-1B53-F3E9CCFB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0A5FAB-ED0E-B70C-6F40-481CCB3B4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C12893-0AB9-AB74-1AEB-F2A3F84F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C790EB-8E99-A4C0-8CD1-E609171E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A69D8E-A245-4026-A855-52395DBD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95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6EE60-0550-CC4E-9BC0-28A136E78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FEF4091-4B7B-E15E-56B6-8AF02DA64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1B9071-2746-8B20-8B34-ABC53B42E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741303-140E-7FF2-DF98-2F6607E6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D247C9-C534-7AC7-4522-0BE49A80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E436DD-3833-E1F7-1EEE-1D07E795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82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F82C8F-D68A-45AE-F89C-C99AA7A7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D942A-9C86-3280-1C8F-D892FF512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720AFE-903D-34B7-06FD-A05F3D6C3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4D011-88B3-4177-906F-8E273214790F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BD5CE4-2414-7465-E102-8E9F204B6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A2DCE-9D11-9A78-DD75-4A96D82C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985F-3412-438C-9F59-4112A1E6C3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58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9/90/Officieren_en_andere_schutters_van_wijk_VIII_in_Amsterdam_onder_leiding_van_kapitein_Roelof_Bicker_en_luitenant_Jan_Michielsz_Blaeuw_Rijksmuseum_SK-C-375.jpe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5/5a/The_Night_Watch_-_HD.jpg/1024px-The_Night_Watch_-_HD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5/5a/The_Night_Watch_-_HD.jpg/1024px-The_Night_Watch_-_HD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https://upload.wikimedia.org/wikipedia/commons/9/90/Officieren_en_andere_schutters_van_wijk_VIII_in_Amsterdam_onder_leiding_van_kapitein_Roelof_Bicker_en_luitenant_Jan_Michielsz_Blaeuw_Rijksmuseum_SK-C-375.jpeg" TargetMode="Externa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44BC9F1-3C29-9406-12B0-79FFFB8B1974}"/>
              </a:ext>
            </a:extLst>
          </p:cNvPr>
          <p:cNvSpPr txBox="1"/>
          <p:nvPr/>
        </p:nvSpPr>
        <p:spPr>
          <a:xfrm>
            <a:off x="0" y="1150070"/>
            <a:ext cx="11858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solidFill>
                  <a:srgbClr val="00B050"/>
                </a:solidFill>
              </a:rPr>
              <a:t>Opstapje periode biologie klas 8</a:t>
            </a:r>
          </a:p>
          <a:p>
            <a:pPr algn="ctr"/>
            <a:r>
              <a:rPr lang="nl-NL" sz="6000" dirty="0">
                <a:solidFill>
                  <a:srgbClr val="00B050"/>
                </a:solidFill>
              </a:rPr>
              <a:t>Het menselijk lichaam</a:t>
            </a:r>
          </a:p>
          <a:p>
            <a:pPr algn="ctr"/>
            <a:endParaRPr lang="nl-NL" sz="6000" dirty="0">
              <a:solidFill>
                <a:srgbClr val="00B050"/>
              </a:solidFill>
            </a:endParaRPr>
          </a:p>
          <a:p>
            <a:pPr algn="ctr"/>
            <a:r>
              <a:rPr lang="nl-NL" sz="4800" dirty="0">
                <a:solidFill>
                  <a:srgbClr val="00B050"/>
                </a:solidFill>
              </a:rPr>
              <a:t>Van Aristoteles via Rembrandt naar Descartes</a:t>
            </a:r>
          </a:p>
          <a:p>
            <a:pPr algn="ctr"/>
            <a:endParaRPr lang="nl-NL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6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persoon, poseren, groep&#10;&#10;Automatisch gegenereerde beschrijving">
            <a:extLst>
              <a:ext uri="{FF2B5EF4-FFF2-40B4-BE49-F238E27FC236}">
                <a16:creationId xmlns:a16="http://schemas.microsoft.com/office/drawing/2014/main" id="{DFAB5513-AA79-AC68-520C-704EA6862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7" y="0"/>
            <a:ext cx="4295747" cy="317967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6A5A9A8-1AC6-413C-2EC3-15E737C7CCA2}"/>
              </a:ext>
            </a:extLst>
          </p:cNvPr>
          <p:cNvSpPr txBox="1"/>
          <p:nvPr/>
        </p:nvSpPr>
        <p:spPr>
          <a:xfrm>
            <a:off x="3261030" y="3213987"/>
            <a:ext cx="50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Genre “De Anatomische les” in de 17</a:t>
            </a:r>
            <a:r>
              <a:rPr lang="nl-NL" b="1" baseline="30000" dirty="0">
                <a:solidFill>
                  <a:schemeClr val="bg1"/>
                </a:solidFill>
              </a:rPr>
              <a:t>e</a:t>
            </a:r>
            <a:r>
              <a:rPr lang="nl-NL" b="1" dirty="0">
                <a:solidFill>
                  <a:schemeClr val="bg1"/>
                </a:solidFill>
              </a:rPr>
              <a:t> eeuw</a:t>
            </a:r>
          </a:p>
        </p:txBody>
      </p:sp>
      <p:pic>
        <p:nvPicPr>
          <p:cNvPr id="7" name="Afbeelding 6" descr="Afbeelding met persoon, binnen, groep, academisch kostuum&#10;&#10;Automatisch gegenereerde beschrijving">
            <a:extLst>
              <a:ext uri="{FF2B5EF4-FFF2-40B4-BE49-F238E27FC236}">
                <a16:creationId xmlns:a16="http://schemas.microsoft.com/office/drawing/2014/main" id="{CEC4328B-DE8D-FD96-526E-835A86F44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02" y="44386"/>
            <a:ext cx="5435158" cy="3169601"/>
          </a:xfrm>
          <a:prstGeom prst="rect">
            <a:avLst/>
          </a:prstGeom>
        </p:spPr>
      </p:pic>
      <p:pic>
        <p:nvPicPr>
          <p:cNvPr id="8" name="Afbeelding 7" descr="Afbeelding met persoon, binnen, menigte&#10;&#10;Automatisch gegenereerde beschrijving">
            <a:extLst>
              <a:ext uri="{FF2B5EF4-FFF2-40B4-BE49-F238E27FC236}">
                <a16:creationId xmlns:a16="http://schemas.microsoft.com/office/drawing/2014/main" id="{9F4DDDD6-1E1F-8A4F-9487-96A9D5448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04" y="3523373"/>
            <a:ext cx="4288196" cy="322954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E94C6B-059F-FC3E-3830-0621775660F8}"/>
              </a:ext>
            </a:extLst>
          </p:cNvPr>
          <p:cNvSpPr txBox="1"/>
          <p:nvPr/>
        </p:nvSpPr>
        <p:spPr>
          <a:xfrm>
            <a:off x="7410616" y="629233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Rembrandt</a:t>
            </a:r>
          </a:p>
        </p:txBody>
      </p:sp>
    </p:spTree>
    <p:extLst>
      <p:ext uri="{BB962C8B-B14F-4D97-AF65-F5344CB8AC3E}">
        <p14:creationId xmlns:p14="http://schemas.microsoft.com/office/powerpoint/2010/main" val="376810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menigte&#10;&#10;Automatisch gegenereerde beschrijving">
            <a:extLst>
              <a:ext uri="{FF2B5EF4-FFF2-40B4-BE49-F238E27FC236}">
                <a16:creationId xmlns:a16="http://schemas.microsoft.com/office/drawing/2014/main" id="{09398F29-618B-230D-68F3-3EDE28A8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9" y="63610"/>
            <a:ext cx="8246300" cy="621049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30126F5-E5D7-2EFE-1AF4-BEE9AC620F1D}"/>
              </a:ext>
            </a:extLst>
          </p:cNvPr>
          <p:cNvSpPr txBox="1"/>
          <p:nvPr/>
        </p:nvSpPr>
        <p:spPr>
          <a:xfrm>
            <a:off x="1912815" y="6274105"/>
            <a:ext cx="551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Rembrandt: De anatomische les van prof. </a:t>
            </a:r>
            <a:r>
              <a:rPr lang="nl-NL" b="1" dirty="0" err="1">
                <a:solidFill>
                  <a:schemeClr val="bg1"/>
                </a:solidFill>
              </a:rPr>
              <a:t>Nicolaes</a:t>
            </a:r>
            <a:r>
              <a:rPr lang="nl-NL" b="1" dirty="0">
                <a:solidFill>
                  <a:schemeClr val="bg1"/>
                </a:solidFill>
              </a:rPr>
              <a:t> Tulp</a:t>
            </a:r>
          </a:p>
        </p:txBody>
      </p:sp>
    </p:spTree>
    <p:extLst>
      <p:ext uri="{BB962C8B-B14F-4D97-AF65-F5344CB8AC3E}">
        <p14:creationId xmlns:p14="http://schemas.microsoft.com/office/powerpoint/2010/main" val="92862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E390653-C59E-4879-8B0C-524F7849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411468" cy="50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45364038-D049-47D8-A53B-AD788C50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1"/>
            <a:ext cx="4717986" cy="50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kstvak 4">
            <a:extLst>
              <a:ext uri="{FF2B5EF4-FFF2-40B4-BE49-F238E27FC236}">
                <a16:creationId xmlns:a16="http://schemas.microsoft.com/office/drawing/2014/main" id="{76ACB9CB-5E38-477A-863A-E9B1D33F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725" y="5105401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  <a:latin typeface="Comic Sans MS" panose="030F0702030302020204" pitchFamily="66" charset="0"/>
              </a:rPr>
              <a:t>Links: Claesz. Heda, “Stilleven met vergulde bokaal” (1635)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  <a:latin typeface="Comic Sans MS" panose="030F0702030302020204" pitchFamily="66" charset="0"/>
              </a:rPr>
              <a:t>Rechts: Rembrandt “Stilleven met pauwen” (1639)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groep&#10;&#10;Automatisch gegenereerde beschrijving">
            <a:extLst>
              <a:ext uri="{FF2B5EF4-FFF2-40B4-BE49-F238E27FC236}">
                <a16:creationId xmlns:a16="http://schemas.microsoft.com/office/drawing/2014/main" id="{1F1807BE-3F6E-65D7-3B5E-AA21013F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6" y="0"/>
            <a:ext cx="8886330" cy="616711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903C681-35DE-86F6-28BA-4C251B0ED499}"/>
              </a:ext>
            </a:extLst>
          </p:cNvPr>
          <p:cNvSpPr txBox="1"/>
          <p:nvPr/>
        </p:nvSpPr>
        <p:spPr>
          <a:xfrm>
            <a:off x="1757238" y="616711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chemeClr val="bg1"/>
                </a:solidFill>
              </a:rPr>
              <a:t>Caravaggio</a:t>
            </a:r>
            <a:r>
              <a:rPr lang="nl-NL" b="1" dirty="0">
                <a:solidFill>
                  <a:schemeClr val="bg1"/>
                </a:solidFill>
              </a:rPr>
              <a:t> (ca. 1600) : “De roeping van Mattheus”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9_Rembrandt_ZelfportretJong">
            <a:extLst>
              <a:ext uri="{FF2B5EF4-FFF2-40B4-BE49-F238E27FC236}">
                <a16:creationId xmlns:a16="http://schemas.microsoft.com/office/drawing/2014/main" id="{08CD12EE-911A-4659-A28C-8D21DA28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0"/>
            <a:ext cx="5675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ED8F7798-E855-4962-B3C1-CD2A43BB8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6" y="6365876"/>
            <a:ext cx="4062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>
                <a:solidFill>
                  <a:schemeClr val="bg1"/>
                </a:solidFill>
                <a:latin typeface="Comic Sans MS" panose="030F0702030302020204" pitchFamily="66" charset="0"/>
              </a:rPr>
              <a:t>Zelfportet (1629), 23 jaar oud</a:t>
            </a:r>
          </a:p>
        </p:txBody>
      </p:sp>
      <p:pic>
        <p:nvPicPr>
          <p:cNvPr id="13316" name="Picture 4" descr="09_Rembrandt_ZelfportretMidden">
            <a:extLst>
              <a:ext uri="{FF2B5EF4-FFF2-40B4-BE49-F238E27FC236}">
                <a16:creationId xmlns:a16="http://schemas.microsoft.com/office/drawing/2014/main" id="{5304D6EC-6865-4956-A626-66C3E5CA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76" y="6324600"/>
            <a:ext cx="441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0B60AB8C-C094-4AF4-8432-686E80A39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9" y="2"/>
            <a:ext cx="8316801" cy="62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2">
            <a:extLst>
              <a:ext uri="{FF2B5EF4-FFF2-40B4-BE49-F238E27FC236}">
                <a16:creationId xmlns:a16="http://schemas.microsoft.com/office/drawing/2014/main" id="{1FF8C834-05CB-45C9-BE58-55CD5CD40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9" y="6211668"/>
            <a:ext cx="8685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Rembrandt: De blindmaking van Simson 1636 dus Rembrandt is 30 jaar oud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Het maximale gebeuren! Uiterst rechts: de toeschouwer.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50C68E61-A52B-4559-A7D0-A8165165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53" y="4740304"/>
            <a:ext cx="35972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profeet Jeremias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Treurt over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Vernietiging van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Jeruzalem. Rijksmuseum, 1630</a:t>
            </a:r>
          </a:p>
        </p:txBody>
      </p:sp>
      <p:pic>
        <p:nvPicPr>
          <p:cNvPr id="14339" name="Picture 6" descr="01_17eEeuw_Rembrandt_Hannah">
            <a:extLst>
              <a:ext uri="{FF2B5EF4-FFF2-40B4-BE49-F238E27FC236}">
                <a16:creationId xmlns:a16="http://schemas.microsoft.com/office/drawing/2014/main" id="{C30BD7D5-8ED3-4592-8A7C-3D67A1F7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75" y="6337440"/>
            <a:ext cx="351873" cy="4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35EB9A95-CEDA-4569-95DF-31377C50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7" y="304800"/>
            <a:ext cx="5218043" cy="654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D82CFFB7-1F64-4C7F-9230-CC04299E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4" y="474664"/>
            <a:ext cx="47958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kstvak 4">
            <a:extLst>
              <a:ext uri="{FF2B5EF4-FFF2-40B4-BE49-F238E27FC236}">
                <a16:creationId xmlns:a16="http://schemas.microsoft.com/office/drawing/2014/main" id="{4840EFDD-695F-4166-A9A1-C428268E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1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Comic Sans MS" panose="030F0702030302020204" pitchFamily="66" charset="0"/>
              </a:rPr>
              <a:t>Rembrandt: De prophetes Hannah (vermoedelijk Rembrandts moeder) ca. 1630, dus 24 jaar oud!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kstvak 3">
            <a:extLst>
              <a:ext uri="{FF2B5EF4-FFF2-40B4-BE49-F238E27FC236}">
                <a16:creationId xmlns:a16="http://schemas.microsoft.com/office/drawing/2014/main" id="{AA021E40-E691-46FA-A332-824838D76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3" y="6376904"/>
            <a:ext cx="12112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Rembrandt: portretten “ten voeten uit” van Marten </a:t>
            </a:r>
            <a:r>
              <a:rPr lang="nl-NL" altLang="nl-NL" sz="1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Soolmans</a:t>
            </a: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en </a:t>
            </a:r>
            <a:r>
              <a:rPr lang="nl-NL" altLang="nl-NL" sz="1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Oopjen</a:t>
            </a: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nl-NL" altLang="nl-NL" sz="1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Coppit</a:t>
            </a: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ca. 1634 dus 28 jaar oud</a:t>
            </a:r>
          </a:p>
        </p:txBody>
      </p:sp>
      <p:pic>
        <p:nvPicPr>
          <p:cNvPr id="19459" name="Afbeelding 6">
            <a:extLst>
              <a:ext uri="{FF2B5EF4-FFF2-40B4-BE49-F238E27FC236}">
                <a16:creationId xmlns:a16="http://schemas.microsoft.com/office/drawing/2014/main" id="{33318E72-0A96-45E9-A1EB-D8F995EC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88" y="44451"/>
            <a:ext cx="4090800" cy="63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Afbeelding 7">
            <a:extLst>
              <a:ext uri="{FF2B5EF4-FFF2-40B4-BE49-F238E27FC236}">
                <a16:creationId xmlns:a16="http://schemas.microsoft.com/office/drawing/2014/main" id="{44454E5D-2179-44D0-9A18-01CAAFF3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92" y="0"/>
            <a:ext cx="4058659" cy="63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80F8D5C-0FA0-4C1A-B970-26D53A42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4" y="-7143"/>
            <a:ext cx="8653765" cy="63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kstvak 1">
            <a:extLst>
              <a:ext uri="{FF2B5EF4-FFF2-40B4-BE49-F238E27FC236}">
                <a16:creationId xmlns:a16="http://schemas.microsoft.com/office/drawing/2014/main" id="{29B03286-AF93-436B-9E6C-BB9FA5022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2" y="6459633"/>
            <a:ext cx="11934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Niet Rembrandt, maar Govert </a:t>
            </a:r>
            <a:r>
              <a:rPr lang="nl-NL" altLang="nl-NL" sz="1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Flinck</a:t>
            </a: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”Groepsportret van de Gouverneurs der Kloveniersdoelen” (1642)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FA7EC76-B7DC-AA9B-1F45-C13B25D3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17" y="115548"/>
            <a:ext cx="9056535" cy="63373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16F4EC1-2F2B-35C9-23E4-D0C2862A5485}"/>
              </a:ext>
            </a:extLst>
          </p:cNvPr>
          <p:cNvSpPr txBox="1"/>
          <p:nvPr/>
        </p:nvSpPr>
        <p:spPr>
          <a:xfrm>
            <a:off x="-136712" y="6452931"/>
            <a:ext cx="1174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Alles speelt zich af tussen leven en dood; ook bij het stilleven in de schilderkunst; en ook in onze “schilderkunst”!</a:t>
            </a:r>
          </a:p>
        </p:txBody>
      </p:sp>
    </p:spTree>
    <p:extLst>
      <p:ext uri="{BB962C8B-B14F-4D97-AF65-F5344CB8AC3E}">
        <p14:creationId xmlns:p14="http://schemas.microsoft.com/office/powerpoint/2010/main" val="1199222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binnen, menigte&#10;&#10;Automatisch gegenereerde beschrijving">
            <a:extLst>
              <a:ext uri="{FF2B5EF4-FFF2-40B4-BE49-F238E27FC236}">
                <a16:creationId xmlns:a16="http://schemas.microsoft.com/office/drawing/2014/main" id="{6D83193A-8D49-E932-CB49-7DA24FBB3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10" y="0"/>
            <a:ext cx="8892209" cy="66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>
            <a:extLst>
              <a:ext uri="{FF2B5EF4-FFF2-40B4-BE49-F238E27FC236}">
                <a16:creationId xmlns:a16="http://schemas.microsoft.com/office/drawing/2014/main" id="{6B8A76A0-19FE-4C55-B260-6A9E4183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9" y="5592763"/>
            <a:ext cx="11919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Officieren en andere schutters van wijk VIII in Amsterdam onder leiding van kapitein Roelof Bicker en luitenant Jan </a:t>
            </a:r>
            <a:r>
              <a:rPr lang="nl-NL" altLang="nl-NL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Michielsz</a:t>
            </a: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nl-NL" altLang="nl-NL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Blaeuw</a:t>
            </a: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   </a:t>
            </a: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Bartholomeus van der Helst (1639</a:t>
            </a: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)</a:t>
            </a:r>
          </a:p>
        </p:txBody>
      </p:sp>
      <p:pic>
        <p:nvPicPr>
          <p:cNvPr id="25604" name="Picture 5" descr="https://upload.wikimedia.org/wikipedia/commons/9/90/Officieren_en_andere_schutters_van_wijk_VIII_in_Amsterdam_onder_leiding_van_kapitein_Roelof_Bicker_en_luitenant_Jan_Michielsz_Blaeuw_Rijksmuseum_SK-C-375.jpeg">
            <a:extLst>
              <a:ext uri="{FF2B5EF4-FFF2-40B4-BE49-F238E27FC236}">
                <a16:creationId xmlns:a16="http://schemas.microsoft.com/office/drawing/2014/main" id="{8B9B70A0-A650-4DA3-A51D-4785DBFB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6" y="949213"/>
            <a:ext cx="11907375" cy="359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ttps://upload.wikimedia.org/wikipedia/commons/thumb/5/5a/The_Night_Watch_-_HD.jpg/1024px-The_Night_Watch_-_HD.jpg">
            <a:extLst>
              <a:ext uri="{FF2B5EF4-FFF2-40B4-BE49-F238E27FC236}">
                <a16:creationId xmlns:a16="http://schemas.microsoft.com/office/drawing/2014/main" id="{0C9D1ACF-9DFF-49D9-9727-7151E65B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79" y="-31103"/>
            <a:ext cx="7676854" cy="64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5BFB342F-5D83-47EF-B29E-F617E2FB9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395" y="6479528"/>
            <a:ext cx="4800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Nachtwacht (1642 R.= 36 jaar)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upload.wikimedia.org/wikipedia/commons/thumb/5/5a/The_Night_Watch_-_HD.jpg/1024px-The_Night_Watch_-_HD.jpg">
            <a:extLst>
              <a:ext uri="{FF2B5EF4-FFF2-40B4-BE49-F238E27FC236}">
                <a16:creationId xmlns:a16="http://schemas.microsoft.com/office/drawing/2014/main" id="{770E8454-F0C0-4629-056F-C95996B2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55" y="2723323"/>
            <a:ext cx="4843539" cy="40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ttps://upload.wikimedia.org/wikipedia/commons/9/90/Officieren_en_andere_schutters_van_wijk_VIII_in_Amsterdam_onder_leiding_van_kapitein_Roelof_Bicker_en_luitenant_Jan_Michielsz_Blaeuw_Rijksmuseum_SK-C-375.jpeg">
            <a:extLst>
              <a:ext uri="{FF2B5EF4-FFF2-40B4-BE49-F238E27FC236}">
                <a16:creationId xmlns:a16="http://schemas.microsoft.com/office/drawing/2014/main" id="{F3D51B65-1C86-CFEF-FCAE-4FB4D644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6" y="66579"/>
            <a:ext cx="8692091" cy="26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5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719B33B9-E842-40E8-972F-1B3E12BD9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491289"/>
            <a:ext cx="31384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Comic Sans MS" panose="030F0702030302020204" pitchFamily="66" charset="0"/>
              </a:rPr>
              <a:t>Het Joodse Bruidje, 1667</a:t>
            </a:r>
          </a:p>
        </p:txBody>
      </p:sp>
      <p:pic>
        <p:nvPicPr>
          <p:cNvPr id="33795" name="Picture 5" descr="10_Rembrandt_Joodsebruidje">
            <a:extLst>
              <a:ext uri="{FF2B5EF4-FFF2-40B4-BE49-F238E27FC236}">
                <a16:creationId xmlns:a16="http://schemas.microsoft.com/office/drawing/2014/main" id="{6F9743CD-6B5B-4022-B7CC-56505202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0"/>
            <a:ext cx="8946294" cy="644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id="{66AAA129-693E-4A94-9AC1-4CB4EAD5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163" y="6491288"/>
            <a:ext cx="468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5AC5425E-6890-4F86-AC84-8719801A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4" y="87466"/>
            <a:ext cx="6356971" cy="67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10_Rembrandt_Joodsebruidje">
            <a:extLst>
              <a:ext uri="{FF2B5EF4-FFF2-40B4-BE49-F238E27FC236}">
                <a16:creationId xmlns:a16="http://schemas.microsoft.com/office/drawing/2014/main" id="{20E12340-B945-2353-96C2-79BD2EF3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3" y="44306"/>
            <a:ext cx="4695528" cy="338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C418B36-69FD-42AA-95A6-E86EF9CE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03" y="-1"/>
            <a:ext cx="4284242" cy="62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C4D9C49F-0204-4691-8EC3-0C8B7E71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96" y="-36459"/>
            <a:ext cx="4175015" cy="63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kstvak 2">
            <a:extLst>
              <a:ext uri="{FF2B5EF4-FFF2-40B4-BE49-F238E27FC236}">
                <a16:creationId xmlns:a16="http://schemas.microsoft.com/office/drawing/2014/main" id="{C27C59FD-3D9E-40FD-8BC7-F85A24836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6381011"/>
            <a:ext cx="9442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Links: van Gogh, “Een verliefd stel” (1888) Rechts: Picasso, “</a:t>
            </a:r>
            <a:r>
              <a:rPr lang="nl-NL" altLang="nl-NL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Friendship</a:t>
            </a:r>
            <a:r>
              <a:rPr lang="nl-NL" altLang="nl-NL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” (1908)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>
            <a:extLst>
              <a:ext uri="{FF2B5EF4-FFF2-40B4-BE49-F238E27FC236}">
                <a16:creationId xmlns:a16="http://schemas.microsoft.com/office/drawing/2014/main" id="{402C114E-0FC3-4779-A1A3-726D7F86B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837" y="2411442"/>
            <a:ext cx="11223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1629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23 jaar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157DC3B5-5E2B-4AD6-B4FB-523EC896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77" y="6220"/>
            <a:ext cx="2757009" cy="330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>
            <a:extLst>
              <a:ext uri="{FF2B5EF4-FFF2-40B4-BE49-F238E27FC236}">
                <a16:creationId xmlns:a16="http://schemas.microsoft.com/office/drawing/2014/main" id="{DDEA8E4C-BADF-4CB7-9AED-D8B80DE0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64" y="21771"/>
            <a:ext cx="2713720" cy="32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>
            <a:extLst>
              <a:ext uri="{FF2B5EF4-FFF2-40B4-BE49-F238E27FC236}">
                <a16:creationId xmlns:a16="http://schemas.microsoft.com/office/drawing/2014/main" id="{E5368FF0-B4FB-4CA5-9CDB-B687E946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15" y="3384727"/>
            <a:ext cx="2847872" cy="338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>
            <a:extLst>
              <a:ext uri="{FF2B5EF4-FFF2-40B4-BE49-F238E27FC236}">
                <a16:creationId xmlns:a16="http://schemas.microsoft.com/office/drawing/2014/main" id="{2956821F-40D8-4866-B9CC-C12BE9BB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45" y="3429001"/>
            <a:ext cx="2675470" cy="331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kstvak 1">
            <a:extLst>
              <a:ext uri="{FF2B5EF4-FFF2-40B4-BE49-F238E27FC236}">
                <a16:creationId xmlns:a16="http://schemas.microsoft.com/office/drawing/2014/main" id="{FFDDEC51-C2B3-4864-9F40-64503839E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837" y="6101745"/>
            <a:ext cx="2732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1661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55 jaar</a:t>
            </a:r>
          </a:p>
        </p:txBody>
      </p:sp>
      <p:sp>
        <p:nvSpPr>
          <p:cNvPr id="39944" name="Tekstvak 2">
            <a:extLst>
              <a:ext uri="{FF2B5EF4-FFF2-40B4-BE49-F238E27FC236}">
                <a16:creationId xmlns:a16="http://schemas.microsoft.com/office/drawing/2014/main" id="{E1B3680A-48D8-4C43-9AAD-D6C8C13CB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412" y="2473354"/>
            <a:ext cx="1058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1640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34 jaar</a:t>
            </a:r>
          </a:p>
        </p:txBody>
      </p:sp>
      <p:sp>
        <p:nvSpPr>
          <p:cNvPr id="39945" name="Tekstvak 3">
            <a:extLst>
              <a:ext uri="{FF2B5EF4-FFF2-40B4-BE49-F238E27FC236}">
                <a16:creationId xmlns:a16="http://schemas.microsoft.com/office/drawing/2014/main" id="{FE1D9E6C-A608-497A-AE34-6090FDF3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318" y="5824746"/>
            <a:ext cx="175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1669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63jaar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3">
            <a:extLst>
              <a:ext uri="{FF2B5EF4-FFF2-40B4-BE49-F238E27FC236}">
                <a16:creationId xmlns:a16="http://schemas.microsoft.com/office/drawing/2014/main" id="{5FED15EF-A8FC-4D64-B2F4-7DFA6A55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0"/>
            <a:ext cx="32607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Afbeelding 4">
            <a:extLst>
              <a:ext uri="{FF2B5EF4-FFF2-40B4-BE49-F238E27FC236}">
                <a16:creationId xmlns:a16="http://schemas.microsoft.com/office/drawing/2014/main" id="{4B76D36D-D966-41FC-9CFF-6B18CCAD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12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Afbeelding 5">
            <a:extLst>
              <a:ext uri="{FF2B5EF4-FFF2-40B4-BE49-F238E27FC236}">
                <a16:creationId xmlns:a16="http://schemas.microsoft.com/office/drawing/2014/main" id="{97D67C82-D92A-406F-A8DA-A4CD5719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4992688"/>
            <a:ext cx="298926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9155103-ECB7-42DD-AD74-75E5D459FB41}"/>
              </a:ext>
            </a:extLst>
          </p:cNvPr>
          <p:cNvSpPr txBox="1"/>
          <p:nvPr/>
        </p:nvSpPr>
        <p:spPr>
          <a:xfrm>
            <a:off x="3810000" y="6325382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Werk van leerlingen, 9</a:t>
            </a:r>
            <a:r>
              <a:rPr lang="nl-NL" b="1" baseline="30000" dirty="0"/>
              <a:t>e</a:t>
            </a:r>
            <a:r>
              <a:rPr lang="nl-NL" b="1" dirty="0"/>
              <a:t> klas (3</a:t>
            </a:r>
            <a:r>
              <a:rPr lang="nl-NL" b="1" baseline="30000" dirty="0"/>
              <a:t>e</a:t>
            </a:r>
            <a:r>
              <a:rPr lang="nl-NL" b="1" dirty="0"/>
              <a:t> leerjaar)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A5BB38-034A-4863-A0F3-AEBC7178D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" y="0"/>
            <a:ext cx="3863736" cy="2897802"/>
          </a:xfrm>
          <a:prstGeom prst="rect">
            <a:avLst/>
          </a:prstGeom>
        </p:spPr>
      </p:pic>
      <p:pic>
        <p:nvPicPr>
          <p:cNvPr id="8" name="Afbeelding 7" descr="Afbeelding met tekst, hout, schilderij&#10;&#10;Automatisch gegenereerde beschrijving">
            <a:extLst>
              <a:ext uri="{FF2B5EF4-FFF2-40B4-BE49-F238E27FC236}">
                <a16:creationId xmlns:a16="http://schemas.microsoft.com/office/drawing/2014/main" id="{096C56EC-4545-494E-8199-5108466B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89" y="73478"/>
            <a:ext cx="3713969" cy="278547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34F1D3A-8A69-42F1-B43E-8AF1B38ED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538" y="4255703"/>
            <a:ext cx="3520208" cy="2463294"/>
          </a:xfrm>
          <a:prstGeom prst="rect">
            <a:avLst/>
          </a:prstGeom>
        </p:spPr>
      </p:pic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CA8C3E47-2A30-4448-AAE6-2A6454E09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632" y="3370250"/>
            <a:ext cx="2531148" cy="408264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4625A18-116D-462A-A0EA-252ECC018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802" y="3729250"/>
            <a:ext cx="3766463" cy="29897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135475B-1A58-F631-0536-556ADF1B9FA1}"/>
              </a:ext>
            </a:extLst>
          </p:cNvPr>
          <p:cNvSpPr txBox="1"/>
          <p:nvPr/>
        </p:nvSpPr>
        <p:spPr>
          <a:xfrm>
            <a:off x="3317859" y="1627670"/>
            <a:ext cx="5192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Leerlingwerk</a:t>
            </a:r>
            <a:r>
              <a:rPr lang="nl-NL" dirty="0">
                <a:solidFill>
                  <a:schemeClr val="bg1"/>
                </a:solidFill>
              </a:rPr>
              <a:t> stilleven schilderen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met iets uit de levende- en dode natuur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Wij kozen voor een sinaasappel en een oesterschelp</a:t>
            </a:r>
          </a:p>
        </p:txBody>
      </p:sp>
    </p:spTree>
    <p:extLst>
      <p:ext uri="{BB962C8B-B14F-4D97-AF65-F5344CB8AC3E}">
        <p14:creationId xmlns:p14="http://schemas.microsoft.com/office/powerpoint/2010/main" val="70250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48F3EF-468D-28D5-C34A-8EA29874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1047" cy="553220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6CE3B5-CF14-D920-8966-98A1639E5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66" y="0"/>
            <a:ext cx="3924693" cy="556887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E3E9519-AFFD-CCBD-C1FC-5D1908398D54}"/>
              </a:ext>
            </a:extLst>
          </p:cNvPr>
          <p:cNvSpPr txBox="1"/>
          <p:nvPr/>
        </p:nvSpPr>
        <p:spPr>
          <a:xfrm>
            <a:off x="7447175" y="5557084"/>
            <a:ext cx="5236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Tijdens de Middeleeuwen werd de kennis van Aristoteles door de Arabieren levend gehouden. Anatomische tekening uit een werk van </a:t>
            </a:r>
            <a:r>
              <a:rPr lang="nl-NL" dirty="0" err="1">
                <a:solidFill>
                  <a:schemeClr val="bg1"/>
                </a:solidFill>
              </a:rPr>
              <a:t>Tasrih</a:t>
            </a:r>
            <a:r>
              <a:rPr lang="nl-NL" dirty="0">
                <a:solidFill>
                  <a:schemeClr val="bg1"/>
                </a:solidFill>
              </a:rPr>
              <a:t>-i </a:t>
            </a:r>
            <a:r>
              <a:rPr lang="nl-NL" dirty="0" err="1">
                <a:solidFill>
                  <a:schemeClr val="bg1"/>
                </a:solidFill>
              </a:rPr>
              <a:t>Mansuri</a:t>
            </a:r>
            <a:r>
              <a:rPr lang="nl-NL" dirty="0">
                <a:solidFill>
                  <a:schemeClr val="bg1"/>
                </a:solidFill>
              </a:rPr>
              <a:t>, uit de 13de eeuw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11DAF1-C4AA-D21A-4E10-669F9C6F9098}"/>
              </a:ext>
            </a:extLst>
          </p:cNvPr>
          <p:cNvSpPr txBox="1"/>
          <p:nvPr/>
        </p:nvSpPr>
        <p:spPr>
          <a:xfrm>
            <a:off x="-54988" y="5568876"/>
            <a:ext cx="7327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Deze tekening toont de aristotelische kijk op de menselijke anatomie,</a:t>
            </a:r>
          </a:p>
          <a:p>
            <a:r>
              <a:rPr lang="nl-NL" dirty="0">
                <a:solidFill>
                  <a:schemeClr val="bg1"/>
                </a:solidFill>
              </a:rPr>
              <a:t>met het hart centraal. Afkomstig uit De </a:t>
            </a:r>
            <a:r>
              <a:rPr lang="nl-NL" dirty="0" err="1">
                <a:solidFill>
                  <a:schemeClr val="bg1"/>
                </a:solidFill>
              </a:rPr>
              <a:t>corpore</a:t>
            </a:r>
            <a:r>
              <a:rPr lang="nl-NL" dirty="0">
                <a:solidFill>
                  <a:schemeClr val="bg1"/>
                </a:solidFill>
              </a:rPr>
              <a:t> et anima, een medisch manuscript van John </a:t>
            </a:r>
            <a:r>
              <a:rPr lang="nl-NL" dirty="0" err="1">
                <a:solidFill>
                  <a:schemeClr val="bg1"/>
                </a:solidFill>
              </a:rPr>
              <a:t>Rylands</a:t>
            </a:r>
            <a:r>
              <a:rPr lang="nl-NL" dirty="0">
                <a:solidFill>
                  <a:schemeClr val="bg1"/>
                </a:solidFill>
              </a:rPr>
              <a:t>, 1497.</a:t>
            </a:r>
          </a:p>
        </p:txBody>
      </p:sp>
    </p:spTree>
    <p:extLst>
      <p:ext uri="{BB962C8B-B14F-4D97-AF65-F5344CB8AC3E}">
        <p14:creationId xmlns:p14="http://schemas.microsoft.com/office/powerpoint/2010/main" val="50105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tof&#10;&#10;Automatisch gegenereerde beschrijving">
            <a:extLst>
              <a:ext uri="{FF2B5EF4-FFF2-40B4-BE49-F238E27FC236}">
                <a16:creationId xmlns:a16="http://schemas.microsoft.com/office/drawing/2014/main" id="{0F1DA44D-B6BB-0234-C2D5-0E6F08462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18" y="0"/>
            <a:ext cx="9065443" cy="679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5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altaar, oud, versierd&#10;&#10;Automatisch gegenereerde beschrijving">
            <a:extLst>
              <a:ext uri="{FF2B5EF4-FFF2-40B4-BE49-F238E27FC236}">
                <a16:creationId xmlns:a16="http://schemas.microsoft.com/office/drawing/2014/main" id="{6E3F3E05-157D-DFC0-2733-09A3A8201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66" y="13818"/>
            <a:ext cx="8718297" cy="676466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8038DDB-5FA3-4E35-03FC-190E0E12162B}"/>
              </a:ext>
            </a:extLst>
          </p:cNvPr>
          <p:cNvSpPr txBox="1"/>
          <p:nvPr/>
        </p:nvSpPr>
        <p:spPr>
          <a:xfrm>
            <a:off x="63611" y="6217920"/>
            <a:ext cx="38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1">
                    <a:lumMod val="95000"/>
                  </a:schemeClr>
                </a:solidFill>
              </a:rPr>
              <a:t>Raphel</a:t>
            </a:r>
            <a:r>
              <a:rPr lang="nl-NL" b="1" dirty="0">
                <a:solidFill>
                  <a:schemeClr val="bg1">
                    <a:lumMod val="95000"/>
                  </a:schemeClr>
                </a:solidFill>
              </a:rPr>
              <a:t>, “School van Athene”  1610</a:t>
            </a:r>
          </a:p>
        </p:txBody>
      </p:sp>
    </p:spTree>
    <p:extLst>
      <p:ext uri="{BB962C8B-B14F-4D97-AF65-F5344CB8AC3E}">
        <p14:creationId xmlns:p14="http://schemas.microsoft.com/office/powerpoint/2010/main" val="2007711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zwart&#10;&#10;Automatisch gegenereerde beschrijving">
            <a:extLst>
              <a:ext uri="{FF2B5EF4-FFF2-40B4-BE49-F238E27FC236}">
                <a16:creationId xmlns:a16="http://schemas.microsoft.com/office/drawing/2014/main" id="{CFA3B7E2-1DF7-6637-2195-010F2EC07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94" y="0"/>
            <a:ext cx="825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5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persoon, poseren, groep&#10;&#10;Automatisch gegenereerde beschrijving">
            <a:extLst>
              <a:ext uri="{FF2B5EF4-FFF2-40B4-BE49-F238E27FC236}">
                <a16:creationId xmlns:a16="http://schemas.microsoft.com/office/drawing/2014/main" id="{DFAB5513-AA79-AC68-520C-704EA6862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7" y="0"/>
            <a:ext cx="4295747" cy="3179679"/>
          </a:xfrm>
          <a:prstGeom prst="rect">
            <a:avLst/>
          </a:prstGeom>
        </p:spPr>
      </p:pic>
      <p:pic>
        <p:nvPicPr>
          <p:cNvPr id="5" name="Afbeelding 4" descr="Afbeelding met tekst, persoon, zoogdier&#10;&#10;Automatisch gegenereerde beschrijving">
            <a:extLst>
              <a:ext uri="{FF2B5EF4-FFF2-40B4-BE49-F238E27FC236}">
                <a16:creationId xmlns:a16="http://schemas.microsoft.com/office/drawing/2014/main" id="{17398092-07F4-5918-A0E5-442E9C01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8" y="3523373"/>
            <a:ext cx="4286579" cy="32295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6A5A9A8-1AC6-413C-2EC3-15E737C7CCA2}"/>
              </a:ext>
            </a:extLst>
          </p:cNvPr>
          <p:cNvSpPr txBox="1"/>
          <p:nvPr/>
        </p:nvSpPr>
        <p:spPr>
          <a:xfrm>
            <a:off x="3261030" y="3213987"/>
            <a:ext cx="50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Genre “De Anatomische les” in de 17</a:t>
            </a:r>
            <a:r>
              <a:rPr lang="nl-NL" b="1" baseline="30000" dirty="0">
                <a:solidFill>
                  <a:schemeClr val="bg1"/>
                </a:solidFill>
              </a:rPr>
              <a:t>e</a:t>
            </a:r>
            <a:r>
              <a:rPr lang="nl-NL" b="1" dirty="0">
                <a:solidFill>
                  <a:schemeClr val="bg1"/>
                </a:solidFill>
              </a:rPr>
              <a:t> eeuw</a:t>
            </a:r>
          </a:p>
        </p:txBody>
      </p:sp>
      <p:pic>
        <p:nvPicPr>
          <p:cNvPr id="7" name="Afbeelding 6" descr="Afbeelding met persoon, binnen, groep, academisch kostuum&#10;&#10;Automatisch gegenereerde beschrijving">
            <a:extLst>
              <a:ext uri="{FF2B5EF4-FFF2-40B4-BE49-F238E27FC236}">
                <a16:creationId xmlns:a16="http://schemas.microsoft.com/office/drawing/2014/main" id="{CEC4328B-DE8D-FD96-526E-835A86F44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02" y="44386"/>
            <a:ext cx="5435158" cy="3169601"/>
          </a:xfrm>
          <a:prstGeom prst="rect">
            <a:avLst/>
          </a:prstGeom>
        </p:spPr>
      </p:pic>
      <p:pic>
        <p:nvPicPr>
          <p:cNvPr id="8" name="Afbeelding 7" descr="Afbeelding met persoon, binnen, menigte&#10;&#10;Automatisch gegenereerde beschrijving">
            <a:extLst>
              <a:ext uri="{FF2B5EF4-FFF2-40B4-BE49-F238E27FC236}">
                <a16:creationId xmlns:a16="http://schemas.microsoft.com/office/drawing/2014/main" id="{9F4DDDD6-1E1F-8A4F-9487-96A9D5448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92" y="3523372"/>
            <a:ext cx="4288196" cy="32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325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380</Words>
  <Application>Microsoft Office PowerPoint</Application>
  <PresentationFormat>Breedbeeld</PresentationFormat>
  <Paragraphs>46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Ruud Caddyfan</dc:creator>
  <cp:lastModifiedBy>Ruud Caddyfan</cp:lastModifiedBy>
  <cp:revision>14</cp:revision>
  <dcterms:created xsi:type="dcterms:W3CDTF">2022-12-31T20:58:56Z</dcterms:created>
  <dcterms:modified xsi:type="dcterms:W3CDTF">2023-01-11T14:34:39Z</dcterms:modified>
</cp:coreProperties>
</file>