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60" r:id="rId6"/>
    <p:sldId id="271" r:id="rId7"/>
    <p:sldId id="259" r:id="rId8"/>
    <p:sldId id="275" r:id="rId9"/>
    <p:sldId id="261" r:id="rId10"/>
    <p:sldId id="272" r:id="rId11"/>
    <p:sldId id="264" r:id="rId12"/>
    <p:sldId id="265" r:id="rId13"/>
    <p:sldId id="266" r:id="rId14"/>
    <p:sldId id="263" r:id="rId15"/>
    <p:sldId id="267" r:id="rId16"/>
    <p:sldId id="268" r:id="rId17"/>
    <p:sldId id="269" r:id="rId18"/>
    <p:sldId id="270"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5" y="1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5B50E-CF4E-451A-B42F-E21167E28E9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9FE35E4-C93D-42AD-85ED-7FB9B91257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70F7794-8F05-4815-8703-CC4596C56C8E}"/>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CC95D5F4-BB97-49B1-9073-A9E263B695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29C2017-492E-4D18-9EEE-4BAB787462A8}"/>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126846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AA90B-2C2E-4902-BFE9-58DF1BEC41B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9A301CA-6102-4EA2-A064-00CB2DA9C4A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E5E93E-D3A9-4C79-BDF6-F70F56EEDF56}"/>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1915875A-71F1-40D2-B449-B9C727E220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C47412E-1EB7-43D2-AF5D-F812CEABF020}"/>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18951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9447623-EBC0-4365-ABE0-5DE188C1FFA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001246E-71A3-4EDE-AA64-D07C384AA0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EE2CF2-F51D-426C-AB60-7251DE31EDFE}"/>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A4DA9291-E931-4262-A85B-5A1C5F3748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30D424-3476-4F45-A303-17C832E0FB4D}"/>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171330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36D66-92E4-40D4-B171-9F04AA9F30F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7082FBF-1148-4D79-8347-38B45409779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95D1C5-C67B-45CF-8EA9-D6A0B1BC48D7}"/>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6EF2F62E-7BB6-4A0D-995E-96BF6D8FBB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00D02E-8DF7-4CA3-BE23-05D0A7B0B99E}"/>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188826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5F1C6-CA1D-4DAA-B289-E1F6708AA65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066C78F-6522-4E67-B063-1EA797040B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2B3BAA0-9961-40B4-8DE0-FBCF2AF27392}"/>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7A967B68-4E69-4AAC-B957-A5A739081A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54A3E60-F356-4636-A9CA-80C776F6B05D}"/>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78809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42483-8D70-41F1-AF50-69A8136D807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74E4A2A-0EA6-4863-B87D-3C4E8CFD2C2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ACD96DC-C98C-4734-8937-5EDF61608D7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4AB32FE-7C33-4EF0-B749-58BFACD759AC}"/>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6" name="Tijdelijke aanduiding voor voettekst 5">
            <a:extLst>
              <a:ext uri="{FF2B5EF4-FFF2-40B4-BE49-F238E27FC236}">
                <a16:creationId xmlns:a16="http://schemas.microsoft.com/office/drawing/2014/main" id="{2E8AD677-A4AA-4FD7-AEC8-C60AC59D30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FFD0BA1-7EA3-4A65-92E0-94615DDF454D}"/>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55311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0599F-90FF-48F4-853D-D8DD9B74941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D7B10A8-6B43-4D9F-8771-5B3FFB685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B0A858A-90FB-422A-A3E7-0FB55AEA044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164428E-DCFA-4C1C-8B87-B0B7D14DD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A422380-60B8-41E5-872F-01D3B6D31C1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6971DDE-D95B-4E5D-B403-FF62C6A7B2DF}"/>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8" name="Tijdelijke aanduiding voor voettekst 7">
            <a:extLst>
              <a:ext uri="{FF2B5EF4-FFF2-40B4-BE49-F238E27FC236}">
                <a16:creationId xmlns:a16="http://schemas.microsoft.com/office/drawing/2014/main" id="{635B3B31-5AA0-4919-8CB2-11975668782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34B1AEA-55EA-4A8B-90E1-C9CE62D08ED4}"/>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110366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3FD5F-3F20-48FF-94D8-BB3C386ACC3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BB059F-7BD7-42E7-A3DB-C8994DF81D67}"/>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4" name="Tijdelijke aanduiding voor voettekst 3">
            <a:extLst>
              <a:ext uri="{FF2B5EF4-FFF2-40B4-BE49-F238E27FC236}">
                <a16:creationId xmlns:a16="http://schemas.microsoft.com/office/drawing/2014/main" id="{B2B193FC-9FE7-4C0F-A9E6-29B1BA5C016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A5D2971-135C-4B17-B784-8F932434071C}"/>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30485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BB533BE-B10B-4C47-B536-DCC3B80A9845}"/>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3" name="Tijdelijke aanduiding voor voettekst 2">
            <a:extLst>
              <a:ext uri="{FF2B5EF4-FFF2-40B4-BE49-F238E27FC236}">
                <a16:creationId xmlns:a16="http://schemas.microsoft.com/office/drawing/2014/main" id="{39BAEFF5-5FD4-400F-868A-CA388A64C1F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E760739-B373-4723-B0F9-9E4AC560554A}"/>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129250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A897B-443C-465A-B11D-CE1CD8DA067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DD06693-D2E2-474F-9024-E861036B0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FB50A97-3273-421F-BA52-B0C28107D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247989E-BE7B-49CB-8CD0-F95B805F35CE}"/>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6" name="Tijdelijke aanduiding voor voettekst 5">
            <a:extLst>
              <a:ext uri="{FF2B5EF4-FFF2-40B4-BE49-F238E27FC236}">
                <a16:creationId xmlns:a16="http://schemas.microsoft.com/office/drawing/2014/main" id="{EC6E0F8D-4507-46D2-8242-16A3EF3389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473B67-D823-497A-8D4C-8E523C7EE8C1}"/>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302178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DCFF4-9991-45D2-85B0-B45AA8D2226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064A392-35FE-4840-A0BF-E34117722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0C561B6-B189-484C-ADD9-F84D743EA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9004303-837E-403A-8C38-F29A722A9537}"/>
              </a:ext>
            </a:extLst>
          </p:cNvPr>
          <p:cNvSpPr>
            <a:spLocks noGrp="1"/>
          </p:cNvSpPr>
          <p:nvPr>
            <p:ph type="dt" sz="half" idx="10"/>
          </p:nvPr>
        </p:nvSpPr>
        <p:spPr/>
        <p:txBody>
          <a:bodyPr/>
          <a:lstStyle/>
          <a:p>
            <a:fld id="{C7479091-88F4-4737-9EE5-33F26747D9BA}" type="datetimeFigureOut">
              <a:rPr lang="nl-NL" smtClean="0"/>
              <a:t>25-11-2021</a:t>
            </a:fld>
            <a:endParaRPr lang="nl-NL"/>
          </a:p>
        </p:txBody>
      </p:sp>
      <p:sp>
        <p:nvSpPr>
          <p:cNvPr id="6" name="Tijdelijke aanduiding voor voettekst 5">
            <a:extLst>
              <a:ext uri="{FF2B5EF4-FFF2-40B4-BE49-F238E27FC236}">
                <a16:creationId xmlns:a16="http://schemas.microsoft.com/office/drawing/2014/main" id="{47A63E37-9378-486A-A512-54E7CF393E1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A21A7D-4F6A-4D5F-BF44-DF9BF1B456EE}"/>
              </a:ext>
            </a:extLst>
          </p:cNvPr>
          <p:cNvSpPr>
            <a:spLocks noGrp="1"/>
          </p:cNvSpPr>
          <p:nvPr>
            <p:ph type="sldNum" sz="quarter" idx="12"/>
          </p:nvPr>
        </p:nvSpPr>
        <p:spPr/>
        <p:txBody>
          <a:bodyPr/>
          <a:lstStyle/>
          <a:p>
            <a:fld id="{80C93DD2-F308-4575-AB06-EE91EFF5AFC1}" type="slidenum">
              <a:rPr lang="nl-NL" smtClean="0"/>
              <a:t>‹nr.›</a:t>
            </a:fld>
            <a:endParaRPr lang="nl-NL"/>
          </a:p>
        </p:txBody>
      </p:sp>
    </p:spTree>
    <p:extLst>
      <p:ext uri="{BB962C8B-B14F-4D97-AF65-F5344CB8AC3E}">
        <p14:creationId xmlns:p14="http://schemas.microsoft.com/office/powerpoint/2010/main" val="333262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04CF3C7-F3E8-4302-8DA8-ECBB4178B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C80F761-ED0F-45B4-8A90-29AA1CFD0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5EAB70-3E70-4D0A-8CA5-F6948AB81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79091-88F4-4737-9EE5-33F26747D9BA}" type="datetimeFigureOut">
              <a:rPr lang="nl-NL" smtClean="0"/>
              <a:t>25-11-2021</a:t>
            </a:fld>
            <a:endParaRPr lang="nl-NL"/>
          </a:p>
        </p:txBody>
      </p:sp>
      <p:sp>
        <p:nvSpPr>
          <p:cNvPr id="5" name="Tijdelijke aanduiding voor voettekst 4">
            <a:extLst>
              <a:ext uri="{FF2B5EF4-FFF2-40B4-BE49-F238E27FC236}">
                <a16:creationId xmlns:a16="http://schemas.microsoft.com/office/drawing/2014/main" id="{9535B760-E8F5-4933-AE7F-918BB2072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0D076E2-800F-4B2F-B9EA-8B82FBD90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93DD2-F308-4575-AB06-EE91EFF5AFC1}" type="slidenum">
              <a:rPr lang="nl-NL" smtClean="0"/>
              <a:t>‹nr.›</a:t>
            </a:fld>
            <a:endParaRPr lang="nl-NL"/>
          </a:p>
        </p:txBody>
      </p:sp>
    </p:spTree>
    <p:extLst>
      <p:ext uri="{BB962C8B-B14F-4D97-AF65-F5344CB8AC3E}">
        <p14:creationId xmlns:p14="http://schemas.microsoft.com/office/powerpoint/2010/main" val="28776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jga-IkDKN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file:///E:\SCHOOL\Coaching\Zz_VSS_Website\Geschiedenis_8\06_IndustrieleRevolutie\06_Spinnen_weven\Video_spintol_leerling.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vrijeschoolstudiecoaching.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81AA2E1-C53A-4F00-97B9-08428C288956}"/>
              </a:ext>
            </a:extLst>
          </p:cNvPr>
          <p:cNvSpPr txBox="1"/>
          <p:nvPr/>
        </p:nvSpPr>
        <p:spPr>
          <a:xfrm>
            <a:off x="1733549" y="952500"/>
            <a:ext cx="8210551" cy="2308324"/>
          </a:xfrm>
          <a:prstGeom prst="rect">
            <a:avLst/>
          </a:prstGeom>
          <a:noFill/>
        </p:spPr>
        <p:txBody>
          <a:bodyPr wrap="square" rtlCol="0">
            <a:spAutoFit/>
          </a:bodyPr>
          <a:lstStyle/>
          <a:p>
            <a:pPr algn="ctr"/>
            <a:r>
              <a:rPr lang="nl-NL" sz="3600" b="1" dirty="0">
                <a:solidFill>
                  <a:srgbClr val="00B050"/>
                </a:solidFill>
              </a:rPr>
              <a:t>Periode Industriële Revolutie klas 8</a:t>
            </a:r>
          </a:p>
          <a:p>
            <a:pPr algn="ctr"/>
            <a:endParaRPr lang="nl-NL" sz="3600" b="1" dirty="0">
              <a:solidFill>
                <a:srgbClr val="00B050"/>
              </a:solidFill>
            </a:endParaRPr>
          </a:p>
          <a:p>
            <a:pPr algn="ctr"/>
            <a:r>
              <a:rPr lang="nl-NL" sz="3600" b="1" dirty="0">
                <a:solidFill>
                  <a:srgbClr val="00B050"/>
                </a:solidFill>
              </a:rPr>
              <a:t>Spinnen en weven</a:t>
            </a:r>
          </a:p>
          <a:p>
            <a:pPr algn="ctr"/>
            <a:endParaRPr lang="nl-NL" sz="3600" b="1" dirty="0">
              <a:solidFill>
                <a:srgbClr val="00B050"/>
              </a:solidFill>
            </a:endParaRPr>
          </a:p>
        </p:txBody>
      </p:sp>
    </p:spTree>
    <p:extLst>
      <p:ext uri="{BB962C8B-B14F-4D97-AF65-F5344CB8AC3E}">
        <p14:creationId xmlns:p14="http://schemas.microsoft.com/office/powerpoint/2010/main" val="387568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Afbeelding met tekst, persoon, zwart, oud&#10;&#10;Automatisch gegenereerde beschrijving">
            <a:extLst>
              <a:ext uri="{FF2B5EF4-FFF2-40B4-BE49-F238E27FC236}">
                <a16:creationId xmlns:a16="http://schemas.microsoft.com/office/drawing/2014/main" id="{E21C9A64-E4DF-4074-8B72-3DB182DD78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2085" y="25319"/>
            <a:ext cx="4936490" cy="6807361"/>
          </a:xfrm>
          <a:prstGeom prst="rect">
            <a:avLst/>
          </a:prstGeom>
          <a:noFill/>
        </p:spPr>
      </p:pic>
      <p:sp>
        <p:nvSpPr>
          <p:cNvPr id="3" name="Tekstvak 2">
            <a:extLst>
              <a:ext uri="{FF2B5EF4-FFF2-40B4-BE49-F238E27FC236}">
                <a16:creationId xmlns:a16="http://schemas.microsoft.com/office/drawing/2014/main" id="{8349F394-1DAB-459F-BF8D-7630A2B1216A}"/>
              </a:ext>
            </a:extLst>
          </p:cNvPr>
          <p:cNvSpPr txBox="1"/>
          <p:nvPr/>
        </p:nvSpPr>
        <p:spPr>
          <a:xfrm>
            <a:off x="8477250" y="1371600"/>
            <a:ext cx="3409950" cy="707886"/>
          </a:xfrm>
          <a:prstGeom prst="rect">
            <a:avLst/>
          </a:prstGeom>
          <a:noFill/>
        </p:spPr>
        <p:txBody>
          <a:bodyPr wrap="square" rtlCol="0">
            <a:spAutoFit/>
          </a:bodyPr>
          <a:lstStyle/>
          <a:p>
            <a:r>
              <a:rPr lang="nl-NL" sz="2000" b="1" dirty="0">
                <a:solidFill>
                  <a:schemeClr val="bg1"/>
                </a:solidFill>
              </a:rPr>
              <a:t>Richard </a:t>
            </a:r>
            <a:r>
              <a:rPr lang="nl-NL" sz="2000" b="1" dirty="0" err="1">
                <a:solidFill>
                  <a:schemeClr val="bg1"/>
                </a:solidFill>
              </a:rPr>
              <a:t>Arkwright</a:t>
            </a:r>
            <a:endParaRPr lang="nl-NL" sz="2000" b="1" dirty="0">
              <a:solidFill>
                <a:schemeClr val="bg1"/>
              </a:solidFill>
            </a:endParaRPr>
          </a:p>
          <a:p>
            <a:r>
              <a:rPr lang="nl-NL" sz="2000" b="1" dirty="0">
                <a:solidFill>
                  <a:schemeClr val="bg1"/>
                </a:solidFill>
              </a:rPr>
              <a:t>De kapper uit </a:t>
            </a:r>
            <a:r>
              <a:rPr lang="nl-NL" sz="2000" b="1" dirty="0" err="1">
                <a:solidFill>
                  <a:schemeClr val="bg1"/>
                </a:solidFill>
              </a:rPr>
              <a:t>Boulton</a:t>
            </a:r>
            <a:endParaRPr lang="nl-NL" sz="2000" b="1" dirty="0">
              <a:solidFill>
                <a:schemeClr val="bg1"/>
              </a:solidFill>
            </a:endParaRPr>
          </a:p>
        </p:txBody>
      </p:sp>
    </p:spTree>
    <p:extLst>
      <p:ext uri="{BB962C8B-B14F-4D97-AF65-F5344CB8AC3E}">
        <p14:creationId xmlns:p14="http://schemas.microsoft.com/office/powerpoint/2010/main" val="15683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descr="Afbeelding met buiten, gebouw, lucht, boom&#10;&#10;Automatisch gegenereerde beschrijving">
            <a:extLst>
              <a:ext uri="{FF2B5EF4-FFF2-40B4-BE49-F238E27FC236}">
                <a16:creationId xmlns:a16="http://schemas.microsoft.com/office/drawing/2014/main" id="{C46B60D3-B79D-474A-AC43-CB7D7F2F31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727" y="0"/>
            <a:ext cx="11255209" cy="5820697"/>
          </a:xfrm>
          <a:prstGeom prst="rect">
            <a:avLst/>
          </a:prstGeom>
          <a:noFill/>
          <a:ln>
            <a:noFill/>
          </a:ln>
        </p:spPr>
      </p:pic>
      <p:sp>
        <p:nvSpPr>
          <p:cNvPr id="3" name="Tekstvak 2">
            <a:extLst>
              <a:ext uri="{FF2B5EF4-FFF2-40B4-BE49-F238E27FC236}">
                <a16:creationId xmlns:a16="http://schemas.microsoft.com/office/drawing/2014/main" id="{0A85A819-9C92-4297-A559-C51DAC72D33F}"/>
              </a:ext>
            </a:extLst>
          </p:cNvPr>
          <p:cNvSpPr txBox="1"/>
          <p:nvPr/>
        </p:nvSpPr>
        <p:spPr>
          <a:xfrm>
            <a:off x="3252019" y="6085860"/>
            <a:ext cx="5368413" cy="400110"/>
          </a:xfrm>
          <a:prstGeom prst="rect">
            <a:avLst/>
          </a:prstGeom>
          <a:noFill/>
        </p:spPr>
        <p:txBody>
          <a:bodyPr wrap="square" rtlCol="0">
            <a:spAutoFit/>
          </a:bodyPr>
          <a:lstStyle/>
          <a:p>
            <a:pPr algn="ctr"/>
            <a:r>
              <a:rPr lang="nl-NL" sz="2000" b="1" dirty="0">
                <a:solidFill>
                  <a:schemeClr val="bg1"/>
                </a:solidFill>
              </a:rPr>
              <a:t>Richard </a:t>
            </a:r>
            <a:r>
              <a:rPr lang="nl-NL" sz="2000" b="1" dirty="0" err="1">
                <a:solidFill>
                  <a:schemeClr val="bg1"/>
                </a:solidFill>
              </a:rPr>
              <a:t>Arkwright’s</a:t>
            </a:r>
            <a:r>
              <a:rPr lang="nl-NL" sz="2000" b="1" dirty="0">
                <a:solidFill>
                  <a:schemeClr val="bg1"/>
                </a:solidFill>
              </a:rPr>
              <a:t> eerste fabriek</a:t>
            </a:r>
          </a:p>
        </p:txBody>
      </p:sp>
    </p:spTree>
    <p:extLst>
      <p:ext uri="{BB962C8B-B14F-4D97-AF65-F5344CB8AC3E}">
        <p14:creationId xmlns:p14="http://schemas.microsoft.com/office/powerpoint/2010/main" val="15144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pentekening&#10;&#10;Automatisch gegenereerde beschrijving">
            <a:extLst>
              <a:ext uri="{FF2B5EF4-FFF2-40B4-BE49-F238E27FC236}">
                <a16:creationId xmlns:a16="http://schemas.microsoft.com/office/drawing/2014/main" id="{106AA0C4-9A22-490E-97D0-BD58DCDF76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129" y="97381"/>
            <a:ext cx="4308913" cy="6195265"/>
          </a:xfrm>
          <a:prstGeom prst="rect">
            <a:avLst/>
          </a:prstGeom>
          <a:noFill/>
          <a:ln>
            <a:noFill/>
          </a:ln>
        </p:spPr>
      </p:pic>
      <p:pic>
        <p:nvPicPr>
          <p:cNvPr id="4" name="Afbeelding 3">
            <a:extLst>
              <a:ext uri="{FF2B5EF4-FFF2-40B4-BE49-F238E27FC236}">
                <a16:creationId xmlns:a16="http://schemas.microsoft.com/office/drawing/2014/main" id="{B8E745B2-1F38-4CFB-8DF3-5D9AD74C55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4371" y="1038699"/>
            <a:ext cx="3699954" cy="3937038"/>
          </a:xfrm>
          <a:prstGeom prst="rect">
            <a:avLst/>
          </a:prstGeom>
          <a:noFill/>
          <a:ln>
            <a:noFill/>
          </a:ln>
        </p:spPr>
      </p:pic>
    </p:spTree>
    <p:extLst>
      <p:ext uri="{BB962C8B-B14F-4D97-AF65-F5344CB8AC3E}">
        <p14:creationId xmlns:p14="http://schemas.microsoft.com/office/powerpoint/2010/main" val="150148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pentekening&#10;&#10;Automatisch gegenereerde beschrijving">
            <a:extLst>
              <a:ext uri="{FF2B5EF4-FFF2-40B4-BE49-F238E27FC236}">
                <a16:creationId xmlns:a16="http://schemas.microsoft.com/office/drawing/2014/main" id="{106AA0C4-9A22-490E-97D0-BD58DCDF76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129" y="97381"/>
            <a:ext cx="4308913" cy="6195265"/>
          </a:xfrm>
          <a:prstGeom prst="rect">
            <a:avLst/>
          </a:prstGeom>
          <a:noFill/>
          <a:ln>
            <a:noFill/>
          </a:ln>
        </p:spPr>
      </p:pic>
      <p:pic>
        <p:nvPicPr>
          <p:cNvPr id="3" name="Afbeelding 2" descr="Afbeelding met tekst&#10;&#10;Automatisch gegenereerde beschrijving">
            <a:extLst>
              <a:ext uri="{FF2B5EF4-FFF2-40B4-BE49-F238E27FC236}">
                <a16:creationId xmlns:a16="http://schemas.microsoft.com/office/drawing/2014/main" id="{D93C64CD-CEA5-4E38-BEC1-6DD616AA47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2705" y="1101734"/>
            <a:ext cx="4198948" cy="3824227"/>
          </a:xfrm>
          <a:prstGeom prst="rect">
            <a:avLst/>
          </a:prstGeom>
          <a:noFill/>
          <a:ln>
            <a:noFill/>
          </a:ln>
        </p:spPr>
      </p:pic>
      <p:pic>
        <p:nvPicPr>
          <p:cNvPr id="4" name="Afbeelding 3">
            <a:extLst>
              <a:ext uri="{FF2B5EF4-FFF2-40B4-BE49-F238E27FC236}">
                <a16:creationId xmlns:a16="http://schemas.microsoft.com/office/drawing/2014/main" id="{B8E745B2-1F38-4CFB-8DF3-5D9AD74C550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2046" y="1057749"/>
            <a:ext cx="3699954" cy="3937038"/>
          </a:xfrm>
          <a:prstGeom prst="rect">
            <a:avLst/>
          </a:prstGeom>
          <a:noFill/>
          <a:ln>
            <a:noFill/>
          </a:ln>
        </p:spPr>
      </p:pic>
    </p:spTree>
    <p:extLst>
      <p:ext uri="{BB962C8B-B14F-4D97-AF65-F5344CB8AC3E}">
        <p14:creationId xmlns:p14="http://schemas.microsoft.com/office/powerpoint/2010/main" val="387113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62C05EB5-7681-40A0-B214-85EC65BD8A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8177" y="101600"/>
            <a:ext cx="8975881" cy="5784850"/>
          </a:xfrm>
          <a:prstGeom prst="rect">
            <a:avLst/>
          </a:prstGeom>
          <a:noFill/>
          <a:ln>
            <a:noFill/>
          </a:ln>
        </p:spPr>
      </p:pic>
      <p:sp>
        <p:nvSpPr>
          <p:cNvPr id="3" name="Tekstvak 2">
            <a:extLst>
              <a:ext uri="{FF2B5EF4-FFF2-40B4-BE49-F238E27FC236}">
                <a16:creationId xmlns:a16="http://schemas.microsoft.com/office/drawing/2014/main" id="{302CAEB8-36E7-4095-9CC1-80AF6C4D081E}"/>
              </a:ext>
            </a:extLst>
          </p:cNvPr>
          <p:cNvSpPr txBox="1"/>
          <p:nvPr/>
        </p:nvSpPr>
        <p:spPr>
          <a:xfrm>
            <a:off x="3992004" y="6134100"/>
            <a:ext cx="4848225" cy="400110"/>
          </a:xfrm>
          <a:prstGeom prst="rect">
            <a:avLst/>
          </a:prstGeom>
          <a:noFill/>
        </p:spPr>
        <p:txBody>
          <a:bodyPr wrap="square" rtlCol="0">
            <a:spAutoFit/>
          </a:bodyPr>
          <a:lstStyle/>
          <a:p>
            <a:r>
              <a:rPr lang="nl-NL" sz="2000" b="1" dirty="0">
                <a:solidFill>
                  <a:schemeClr val="bg1"/>
                </a:solidFill>
              </a:rPr>
              <a:t>Traditionele weefmachine uit 1904</a:t>
            </a:r>
          </a:p>
        </p:txBody>
      </p:sp>
    </p:spTree>
    <p:extLst>
      <p:ext uri="{BB962C8B-B14F-4D97-AF65-F5344CB8AC3E}">
        <p14:creationId xmlns:p14="http://schemas.microsoft.com/office/powerpoint/2010/main" val="276899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Afbeelding met persoon, binnen, eettafel&#10;&#10;Automatisch gegenereerde beschrijving">
            <a:extLst>
              <a:ext uri="{FF2B5EF4-FFF2-40B4-BE49-F238E27FC236}">
                <a16:creationId xmlns:a16="http://schemas.microsoft.com/office/drawing/2014/main" id="{EBE58E01-CB2D-49B7-A25D-7E06E7C3C6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 y="0"/>
            <a:ext cx="4371976" cy="5679477"/>
          </a:xfrm>
          <a:prstGeom prst="rect">
            <a:avLst/>
          </a:prstGeom>
          <a:noFill/>
        </p:spPr>
      </p:pic>
      <p:pic>
        <p:nvPicPr>
          <p:cNvPr id="3" name="Picture 2" descr="Afbeelding met gebouw, baksteen, oud, open haard&#10;&#10;Automatisch gegenereerde beschrijving">
            <a:extLst>
              <a:ext uri="{FF2B5EF4-FFF2-40B4-BE49-F238E27FC236}">
                <a16:creationId xmlns:a16="http://schemas.microsoft.com/office/drawing/2014/main" id="{ADEC10D1-C141-44E9-B92C-04AA50187E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279" y="523875"/>
            <a:ext cx="7057722" cy="4057650"/>
          </a:xfrm>
          <a:prstGeom prst="rect">
            <a:avLst/>
          </a:prstGeom>
          <a:noFill/>
        </p:spPr>
      </p:pic>
      <p:sp>
        <p:nvSpPr>
          <p:cNvPr id="4" name="Tekstvak 3">
            <a:extLst>
              <a:ext uri="{FF2B5EF4-FFF2-40B4-BE49-F238E27FC236}">
                <a16:creationId xmlns:a16="http://schemas.microsoft.com/office/drawing/2014/main" id="{966418D1-8A37-4B6A-AC86-D78A3B115C94}"/>
              </a:ext>
            </a:extLst>
          </p:cNvPr>
          <p:cNvSpPr txBox="1"/>
          <p:nvPr/>
        </p:nvSpPr>
        <p:spPr>
          <a:xfrm>
            <a:off x="-1" y="5718946"/>
            <a:ext cx="5667376" cy="707886"/>
          </a:xfrm>
          <a:prstGeom prst="rect">
            <a:avLst/>
          </a:prstGeom>
          <a:noFill/>
        </p:spPr>
        <p:txBody>
          <a:bodyPr wrap="square" rtlCol="0">
            <a:spAutoFit/>
          </a:bodyPr>
          <a:lstStyle/>
          <a:p>
            <a:pPr algn="just"/>
            <a:r>
              <a:rPr lang="nl-NL"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 professionele wever richt zich in, </a:t>
            </a:r>
          </a:p>
          <a:p>
            <a:pPr algn="just"/>
            <a:r>
              <a:rPr lang="nl-NL"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 zijn eigen werkplaats, ergens in de stad</a:t>
            </a:r>
            <a:r>
              <a:rPr lang="nl-NL"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nl-NL"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5" name="Tekstvak 4">
            <a:extLst>
              <a:ext uri="{FF2B5EF4-FFF2-40B4-BE49-F238E27FC236}">
                <a16:creationId xmlns:a16="http://schemas.microsoft.com/office/drawing/2014/main" id="{84E9033E-4CB7-410F-B3EF-7D2E93166E96}"/>
              </a:ext>
            </a:extLst>
          </p:cNvPr>
          <p:cNvSpPr txBox="1"/>
          <p:nvPr/>
        </p:nvSpPr>
        <p:spPr>
          <a:xfrm>
            <a:off x="6877202" y="4750125"/>
            <a:ext cx="3571875" cy="400110"/>
          </a:xfrm>
          <a:prstGeom prst="rect">
            <a:avLst/>
          </a:prstGeom>
          <a:noFill/>
        </p:spPr>
        <p:txBody>
          <a:bodyPr wrap="square" rtlCol="0">
            <a:spAutoFit/>
          </a:bodyPr>
          <a:lstStyle/>
          <a:p>
            <a:r>
              <a:rPr lang="nl-NL" sz="2000" b="1" dirty="0">
                <a:solidFill>
                  <a:schemeClr val="bg1"/>
                </a:solidFill>
              </a:rPr>
              <a:t>Men woont, waar men werkt</a:t>
            </a:r>
          </a:p>
        </p:txBody>
      </p:sp>
    </p:spTree>
    <p:extLst>
      <p:ext uri="{BB962C8B-B14F-4D97-AF65-F5344CB8AC3E}">
        <p14:creationId xmlns:p14="http://schemas.microsoft.com/office/powerpoint/2010/main" val="285348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Afbeelding met persoon, mensen, menigte&#10;&#10;Automatisch gegenereerde beschrijving">
            <a:extLst>
              <a:ext uri="{FF2B5EF4-FFF2-40B4-BE49-F238E27FC236}">
                <a16:creationId xmlns:a16="http://schemas.microsoft.com/office/drawing/2014/main" id="{979FDCA5-790D-4B70-8BA8-15E309E7DC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460" y="0"/>
            <a:ext cx="5828715" cy="4114800"/>
          </a:xfrm>
          <a:prstGeom prst="rect">
            <a:avLst/>
          </a:prstGeom>
          <a:noFill/>
        </p:spPr>
      </p:pic>
      <p:pic>
        <p:nvPicPr>
          <p:cNvPr id="3" name="Picture 2" descr="Afbeelding met persoon&#10;&#10;Automatisch gegenereerde beschrijving">
            <a:extLst>
              <a:ext uri="{FF2B5EF4-FFF2-40B4-BE49-F238E27FC236}">
                <a16:creationId xmlns:a16="http://schemas.microsoft.com/office/drawing/2014/main" id="{FE23C5E5-C300-4255-BAB4-E87FF28489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285" y="-74676"/>
            <a:ext cx="6027175" cy="4135861"/>
          </a:xfrm>
          <a:prstGeom prst="rect">
            <a:avLst/>
          </a:prstGeom>
          <a:noFill/>
        </p:spPr>
      </p:pic>
      <p:sp>
        <p:nvSpPr>
          <p:cNvPr id="6" name="Tekstvak 5">
            <a:extLst>
              <a:ext uri="{FF2B5EF4-FFF2-40B4-BE49-F238E27FC236}">
                <a16:creationId xmlns:a16="http://schemas.microsoft.com/office/drawing/2014/main" id="{1B9A6BA3-B963-421B-B668-B5E150BF9F17}"/>
              </a:ext>
            </a:extLst>
          </p:cNvPr>
          <p:cNvSpPr txBox="1"/>
          <p:nvPr/>
        </p:nvSpPr>
        <p:spPr>
          <a:xfrm>
            <a:off x="95249" y="5186660"/>
            <a:ext cx="11534775" cy="646331"/>
          </a:xfrm>
          <a:prstGeom prst="rect">
            <a:avLst/>
          </a:prstGeom>
          <a:noFill/>
        </p:spPr>
        <p:txBody>
          <a:bodyPr wrap="square">
            <a:spAutoFit/>
          </a:bodyPr>
          <a:lstStyle/>
          <a:p>
            <a:pPr algn="just"/>
            <a:r>
              <a:rPr lang="nl-NL"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Links: werken in de textielfabriek; Rechts: vrouwen werken aan de ene kant en de mannen aan de andere kant</a:t>
            </a:r>
            <a:endParaRPr lang="nl-NL" sz="32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64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3" descr="Afbeelding met tekst, buiten, sneeuw, groep&#10;&#10;Automatisch gegenereerde beschrijving">
            <a:extLst>
              <a:ext uri="{FF2B5EF4-FFF2-40B4-BE49-F238E27FC236}">
                <a16:creationId xmlns:a16="http://schemas.microsoft.com/office/drawing/2014/main" id="{4702050A-73B7-4031-A433-52B16D8087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569835" cy="4257675"/>
          </a:xfrm>
          <a:prstGeom prst="rect">
            <a:avLst/>
          </a:prstGeom>
          <a:noFill/>
        </p:spPr>
      </p:pic>
      <p:pic>
        <p:nvPicPr>
          <p:cNvPr id="3" name="Picture 2" descr="Afbeelding met tekst, persoon, binnen, plank&#10;&#10;Automatisch gegenereerde beschrijving">
            <a:extLst>
              <a:ext uri="{FF2B5EF4-FFF2-40B4-BE49-F238E27FC236}">
                <a16:creationId xmlns:a16="http://schemas.microsoft.com/office/drawing/2014/main" id="{8AEA2733-D172-4C0C-81D4-AD5E3BB758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3599" y="0"/>
            <a:ext cx="5378401" cy="4257675"/>
          </a:xfrm>
          <a:prstGeom prst="rect">
            <a:avLst/>
          </a:prstGeom>
          <a:noFill/>
        </p:spPr>
      </p:pic>
      <p:sp>
        <p:nvSpPr>
          <p:cNvPr id="4" name="Tekstvak 3">
            <a:extLst>
              <a:ext uri="{FF2B5EF4-FFF2-40B4-BE49-F238E27FC236}">
                <a16:creationId xmlns:a16="http://schemas.microsoft.com/office/drawing/2014/main" id="{47B736B6-AB0B-45BB-B91B-D136CF1B9234}"/>
              </a:ext>
            </a:extLst>
          </p:cNvPr>
          <p:cNvSpPr txBox="1"/>
          <p:nvPr/>
        </p:nvSpPr>
        <p:spPr>
          <a:xfrm>
            <a:off x="242887" y="4772025"/>
            <a:ext cx="11706225" cy="646331"/>
          </a:xfrm>
          <a:prstGeom prst="rect">
            <a:avLst/>
          </a:prstGeom>
          <a:noFill/>
        </p:spPr>
        <p:txBody>
          <a:bodyPr wrap="square" rtlCol="0">
            <a:spAutoFit/>
          </a:bodyPr>
          <a:lstStyle/>
          <a:p>
            <a:pPr algn="just"/>
            <a:r>
              <a:rPr lang="nl-NL"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Arm en rijk. Links: tafereel in een steegje van een Engelse industriestad. Rechts: een meisje uit een rijke familie heeft een kostbaar poppenhuis</a:t>
            </a:r>
            <a:endParaRPr lang="nl-NL"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63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0CA81E1-5996-4D2A-A93B-F7D8280C8FF7}"/>
              </a:ext>
            </a:extLst>
          </p:cNvPr>
          <p:cNvSpPr txBox="1"/>
          <p:nvPr/>
        </p:nvSpPr>
        <p:spPr>
          <a:xfrm>
            <a:off x="4505325" y="2419350"/>
            <a:ext cx="2809875" cy="830997"/>
          </a:xfrm>
          <a:prstGeom prst="rect">
            <a:avLst/>
          </a:prstGeom>
          <a:noFill/>
        </p:spPr>
        <p:txBody>
          <a:bodyPr wrap="square" rtlCol="0">
            <a:spAutoFit/>
          </a:bodyPr>
          <a:lstStyle/>
          <a:p>
            <a:pPr algn="ctr"/>
            <a:r>
              <a:rPr lang="nl-NL" sz="4800" b="1" dirty="0">
                <a:solidFill>
                  <a:srgbClr val="00B050"/>
                </a:solidFill>
              </a:rPr>
              <a:t>Einde</a:t>
            </a:r>
          </a:p>
        </p:txBody>
      </p:sp>
    </p:spTree>
    <p:extLst>
      <p:ext uri="{BB962C8B-B14F-4D97-AF65-F5344CB8AC3E}">
        <p14:creationId xmlns:p14="http://schemas.microsoft.com/office/powerpoint/2010/main" val="403080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8394BAD-6920-45D3-8BF2-85B3D234E9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611" y="0"/>
            <a:ext cx="7851445" cy="5193101"/>
          </a:xfrm>
          <a:prstGeom prst="rect">
            <a:avLst/>
          </a:prstGeom>
          <a:noFill/>
          <a:ln>
            <a:noFill/>
          </a:ln>
        </p:spPr>
      </p:pic>
      <p:sp>
        <p:nvSpPr>
          <p:cNvPr id="3" name="Tekstvak 2">
            <a:extLst>
              <a:ext uri="{FF2B5EF4-FFF2-40B4-BE49-F238E27FC236}">
                <a16:creationId xmlns:a16="http://schemas.microsoft.com/office/drawing/2014/main" id="{801565DE-2348-4895-A9BF-5D4B088814AF}"/>
              </a:ext>
            </a:extLst>
          </p:cNvPr>
          <p:cNvSpPr txBox="1"/>
          <p:nvPr/>
        </p:nvSpPr>
        <p:spPr>
          <a:xfrm>
            <a:off x="1976437" y="5355508"/>
            <a:ext cx="8239125" cy="1200329"/>
          </a:xfrm>
          <a:prstGeom prst="rect">
            <a:avLst/>
          </a:prstGeom>
          <a:noFill/>
        </p:spPr>
        <p:txBody>
          <a:bodyPr wrap="square" rtlCol="0">
            <a:spAutoFit/>
          </a:bodyPr>
          <a:lstStyle/>
          <a:p>
            <a:pPr algn="ctr"/>
            <a:r>
              <a:rPr lang="nl-NL" b="1" dirty="0"/>
              <a:t>Spinnen met een </a:t>
            </a:r>
            <a:r>
              <a:rPr lang="nl-NL" b="1" dirty="0" err="1"/>
              <a:t>spintol</a:t>
            </a:r>
            <a:endParaRPr lang="nl-NL" b="1" dirty="0"/>
          </a:p>
          <a:p>
            <a:pPr algn="ctr"/>
            <a:r>
              <a:rPr lang="nl-NL"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https://www.youtube.com/watch?v=yjga-IkDKNs</a:t>
            </a:r>
            <a:endParaRPr lang="nl-NL"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nl-NL" b="1" u="sng" dirty="0">
              <a:solidFill>
                <a:srgbClr val="000000"/>
              </a:solidFill>
              <a:latin typeface="Arial" panose="020B0604020202020204" pitchFamily="34" charset="0"/>
              <a:cs typeface="Arial" panose="020B0604020202020204" pitchFamily="34" charset="0"/>
            </a:endParaRPr>
          </a:p>
          <a:p>
            <a:pPr algn="ctr"/>
            <a:r>
              <a:rPr lang="nl-NL" b="1" dirty="0">
                <a:solidFill>
                  <a:srgbClr val="000000"/>
                </a:solidFill>
                <a:latin typeface="Arial" panose="020B0604020202020204" pitchFamily="34" charset="0"/>
                <a:cs typeface="Arial" panose="020B0604020202020204" pitchFamily="34" charset="0"/>
                <a:hlinkClick r:id="rId4" action="ppaction://hlinkfile"/>
              </a:rPr>
              <a:t>Video leerling</a:t>
            </a:r>
            <a:endParaRPr lang="nl-NL" b="1" dirty="0"/>
          </a:p>
        </p:txBody>
      </p:sp>
    </p:spTree>
    <p:extLst>
      <p:ext uri="{BB962C8B-B14F-4D97-AF65-F5344CB8AC3E}">
        <p14:creationId xmlns:p14="http://schemas.microsoft.com/office/powerpoint/2010/main" val="29310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descr="Afbeelding met tekst, oud&#10;&#10;Automatisch gegenereerde beschrijving">
            <a:extLst>
              <a:ext uri="{FF2B5EF4-FFF2-40B4-BE49-F238E27FC236}">
                <a16:creationId xmlns:a16="http://schemas.microsoft.com/office/drawing/2014/main" id="{BE1BE83D-5D0E-4E56-AFD8-1C04B6DCB8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895" y="21397"/>
            <a:ext cx="10383195" cy="6713700"/>
          </a:xfrm>
          <a:prstGeom prst="rect">
            <a:avLst/>
          </a:prstGeom>
          <a:noFill/>
          <a:ln>
            <a:noFill/>
          </a:ln>
        </p:spPr>
      </p:pic>
    </p:spTree>
    <p:extLst>
      <p:ext uri="{BB962C8B-B14F-4D97-AF65-F5344CB8AC3E}">
        <p14:creationId xmlns:p14="http://schemas.microsoft.com/office/powerpoint/2010/main" val="151665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Video 2">
            <a:hlinkClick r:id="" action="ppaction://media"/>
            <a:extLst>
              <a:ext uri="{FF2B5EF4-FFF2-40B4-BE49-F238E27FC236}">
                <a16:creationId xmlns:a16="http://schemas.microsoft.com/office/drawing/2014/main" id="{7605ACB1-D274-4EF8-8CE7-07AA210A53E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67188" y="0"/>
            <a:ext cx="3857625" cy="6858000"/>
          </a:xfrm>
          <a:prstGeom prst="rect">
            <a:avLst/>
          </a:prstGeom>
        </p:spPr>
      </p:pic>
    </p:spTree>
    <p:extLst>
      <p:ext uri="{BB962C8B-B14F-4D97-AF65-F5344CB8AC3E}">
        <p14:creationId xmlns:p14="http://schemas.microsoft.com/office/powerpoint/2010/main" val="28497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3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8120B32-79AF-4DF8-B8E9-70A8A85469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5981077" cy="4729316"/>
          </a:xfrm>
          <a:prstGeom prst="rect">
            <a:avLst/>
          </a:prstGeom>
          <a:noFill/>
          <a:ln>
            <a:noFill/>
          </a:ln>
        </p:spPr>
      </p:pic>
      <p:pic>
        <p:nvPicPr>
          <p:cNvPr id="3" name="Afbeelding 2" descr="Weefgetouw met Wever Van Gogh reproductie">
            <a:extLst>
              <a:ext uri="{FF2B5EF4-FFF2-40B4-BE49-F238E27FC236}">
                <a16:creationId xmlns:a16="http://schemas.microsoft.com/office/drawing/2014/main" id="{491CFD63-07A3-497C-A17C-42C39FCBC1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9399" y="-1"/>
            <a:ext cx="6112601" cy="4994787"/>
          </a:xfrm>
          <a:prstGeom prst="rect">
            <a:avLst/>
          </a:prstGeom>
          <a:noFill/>
          <a:ln>
            <a:noFill/>
          </a:ln>
        </p:spPr>
      </p:pic>
      <p:sp>
        <p:nvSpPr>
          <p:cNvPr id="4" name="Tekstvak 3">
            <a:extLst>
              <a:ext uri="{FF2B5EF4-FFF2-40B4-BE49-F238E27FC236}">
                <a16:creationId xmlns:a16="http://schemas.microsoft.com/office/drawing/2014/main" id="{1A2D0F08-F3E4-45E8-80DD-7113954EF9BB}"/>
              </a:ext>
            </a:extLst>
          </p:cNvPr>
          <p:cNvSpPr txBox="1"/>
          <p:nvPr/>
        </p:nvSpPr>
        <p:spPr>
          <a:xfrm>
            <a:off x="-295275" y="5314335"/>
            <a:ext cx="11925299" cy="369332"/>
          </a:xfrm>
          <a:prstGeom prst="rect">
            <a:avLst/>
          </a:prstGeom>
          <a:noFill/>
        </p:spPr>
        <p:txBody>
          <a:bodyPr wrap="square" rtlCol="0">
            <a:spAutoFit/>
          </a:bodyPr>
          <a:lstStyle/>
          <a:p>
            <a:pPr algn="r"/>
            <a:r>
              <a:rPr lang="nl-NL"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Links:  Vincent van Gogh, Wever, 1884 ; Rechts is geschilderd naar een voorbeeld van </a:t>
            </a:r>
            <a:r>
              <a:rPr lang="nl-NL" sz="1800" b="1"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van</a:t>
            </a:r>
            <a:r>
              <a:rPr lang="nl-NL"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Gogh</a:t>
            </a:r>
            <a:endParaRPr lang="nl-NL"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66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Afbeelding met persoon&#10;&#10;Automatisch gegenereerde beschrijving">
            <a:extLst>
              <a:ext uri="{FF2B5EF4-FFF2-40B4-BE49-F238E27FC236}">
                <a16:creationId xmlns:a16="http://schemas.microsoft.com/office/drawing/2014/main" id="{FE9CB11F-3C2C-40F6-92FD-C0F690B572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770" y="169771"/>
            <a:ext cx="5686404" cy="4560944"/>
          </a:xfrm>
          <a:prstGeom prst="rect">
            <a:avLst/>
          </a:prstGeom>
          <a:noFill/>
        </p:spPr>
      </p:pic>
      <p:pic>
        <p:nvPicPr>
          <p:cNvPr id="3" name="Picture 2" descr="Afbeelding met persoon, binnen, oud&#10;&#10;Automatisch gegenereerde beschrijving">
            <a:extLst>
              <a:ext uri="{FF2B5EF4-FFF2-40B4-BE49-F238E27FC236}">
                <a16:creationId xmlns:a16="http://schemas.microsoft.com/office/drawing/2014/main" id="{CA4E2B14-97A3-405C-AC26-E4E1033B41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593" y="-1"/>
            <a:ext cx="5488407" cy="4660491"/>
          </a:xfrm>
          <a:prstGeom prst="rect">
            <a:avLst/>
          </a:prstGeom>
          <a:noFill/>
        </p:spPr>
      </p:pic>
      <p:sp>
        <p:nvSpPr>
          <p:cNvPr id="4" name="Tekstvak 3">
            <a:extLst>
              <a:ext uri="{FF2B5EF4-FFF2-40B4-BE49-F238E27FC236}">
                <a16:creationId xmlns:a16="http://schemas.microsoft.com/office/drawing/2014/main" id="{099AF00A-EC19-4D5F-82FD-1C78CE2F1BA1}"/>
              </a:ext>
            </a:extLst>
          </p:cNvPr>
          <p:cNvSpPr txBox="1"/>
          <p:nvPr/>
        </p:nvSpPr>
        <p:spPr>
          <a:xfrm>
            <a:off x="542925" y="5063613"/>
            <a:ext cx="11163300" cy="646331"/>
          </a:xfrm>
          <a:prstGeom prst="rect">
            <a:avLst/>
          </a:prstGeom>
          <a:noFill/>
        </p:spPr>
        <p:txBody>
          <a:bodyPr wrap="square" rtlCol="0">
            <a:spAutoFit/>
          </a:bodyPr>
          <a:lstStyle/>
          <a:p>
            <a:pPr algn="just"/>
            <a:r>
              <a:rPr lang="nl-NL"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Links: De boer werkte aan het weefgetouw. Op de achtergrond de grootmoeder die de draad opwindt (na het spinnen) Rechts: de vrouwen zaten aan het spinnenwiel</a:t>
            </a:r>
            <a:endParaRPr lang="nl-NL"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68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descr="Afbeelding met tekst, buiten, zwart, portiek&#10;&#10;Automatisch gegenereerde beschrijving">
            <a:extLst>
              <a:ext uri="{FF2B5EF4-FFF2-40B4-BE49-F238E27FC236}">
                <a16:creationId xmlns:a16="http://schemas.microsoft.com/office/drawing/2014/main" id="{A91CAEB3-49CA-4265-A120-9B6AD53F2F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3330" y="18254"/>
            <a:ext cx="9094838" cy="6277485"/>
          </a:xfrm>
          <a:prstGeom prst="rect">
            <a:avLst/>
          </a:prstGeom>
          <a:noFill/>
          <a:ln>
            <a:noFill/>
          </a:ln>
        </p:spPr>
      </p:pic>
      <p:sp>
        <p:nvSpPr>
          <p:cNvPr id="3" name="Tekstvak 2">
            <a:extLst>
              <a:ext uri="{FF2B5EF4-FFF2-40B4-BE49-F238E27FC236}">
                <a16:creationId xmlns:a16="http://schemas.microsoft.com/office/drawing/2014/main" id="{7769CD7D-FA72-4C4E-BDA3-B1A54A3DDB0A}"/>
              </a:ext>
            </a:extLst>
          </p:cNvPr>
          <p:cNvSpPr txBox="1"/>
          <p:nvPr/>
        </p:nvSpPr>
        <p:spPr>
          <a:xfrm>
            <a:off x="304800" y="6376219"/>
            <a:ext cx="11449049" cy="369332"/>
          </a:xfrm>
          <a:prstGeom prst="rect">
            <a:avLst/>
          </a:prstGeom>
          <a:noFill/>
        </p:spPr>
        <p:txBody>
          <a:bodyPr wrap="square" rtlCol="0">
            <a:spAutoFit/>
          </a:bodyPr>
          <a:lstStyle/>
          <a:p>
            <a:pPr algn="ctr"/>
            <a:r>
              <a:rPr lang="nl-NL"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Spinfabriek: arbeiders, meest vrouwen, moesten vele uren achterelkaar werken aan de machine</a:t>
            </a:r>
            <a:endParaRPr lang="nl-NL" sz="18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61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kstvak 1"/>
          <p:cNvSpPr txBox="1"/>
          <p:nvPr/>
        </p:nvSpPr>
        <p:spPr>
          <a:xfrm>
            <a:off x="342899" y="342900"/>
            <a:ext cx="11630025" cy="6001643"/>
          </a:xfrm>
          <a:prstGeom prst="rect">
            <a:avLst/>
          </a:prstGeom>
          <a:noFill/>
        </p:spPr>
        <p:txBody>
          <a:bodyPr wrap="square" rtlCol="0">
            <a:spAutoFit/>
          </a:bodyPr>
          <a:lstStyle/>
          <a:p>
            <a:r>
              <a:rPr lang="nl-NL" sz="2400" b="1">
                <a:solidFill>
                  <a:schemeClr val="bg1"/>
                </a:solidFill>
                <a:latin typeface="Arial" panose="020B0604020202020204" pitchFamily="34" charset="0"/>
                <a:cs typeface="Arial" panose="020B0604020202020204" pitchFamily="34" charset="0"/>
              </a:rPr>
              <a:t>Opstelopdracht</a:t>
            </a:r>
            <a:r>
              <a:rPr lang="nl-NL" sz="2400">
                <a:solidFill>
                  <a:schemeClr val="bg1"/>
                </a:solidFill>
                <a:latin typeface="Arial" panose="020B0604020202020204" pitchFamily="34" charset="0"/>
                <a:cs typeface="Arial" panose="020B0604020202020204" pitchFamily="34" charset="0"/>
              </a:rPr>
              <a:t>, </a:t>
            </a:r>
            <a:r>
              <a:rPr lang="nl-NL" sz="2400" dirty="0">
                <a:solidFill>
                  <a:schemeClr val="bg1"/>
                </a:solidFill>
                <a:latin typeface="Arial" panose="020B0604020202020204" pitchFamily="34" charset="0"/>
                <a:cs typeface="Arial" panose="020B0604020202020204" pitchFamily="34" charset="0"/>
              </a:rPr>
              <a:t>Spinnen &amp; Weven deel 1 </a:t>
            </a:r>
          </a:p>
          <a:p>
            <a:endParaRPr lang="nl-NL" sz="2400" dirty="0">
              <a:solidFill>
                <a:schemeClr val="bg1"/>
              </a:solidFill>
              <a:latin typeface="Arial" panose="020B0604020202020204" pitchFamily="34" charset="0"/>
              <a:cs typeface="Arial" panose="020B0604020202020204" pitchFamily="34" charset="0"/>
            </a:endParaRPr>
          </a:p>
          <a:p>
            <a:r>
              <a:rPr lang="nl-NL" sz="2400" dirty="0">
                <a:solidFill>
                  <a:schemeClr val="bg1"/>
                </a:solidFill>
                <a:latin typeface="Arial" panose="020B0604020202020204" pitchFamily="34" charset="0"/>
                <a:cs typeface="Arial" panose="020B0604020202020204" pitchFamily="34" charset="0"/>
              </a:rPr>
              <a:t>Lees vooral het laatste stukje van Spinnen en Weven deel 1 op de </a:t>
            </a:r>
            <a:r>
              <a:rPr lang="nl-NL" sz="2400" u="sng" dirty="0">
                <a:solidFill>
                  <a:schemeClr val="bg1"/>
                </a:solidFill>
                <a:latin typeface="Arial" panose="020B0604020202020204" pitchFamily="34" charset="0"/>
                <a:cs typeface="Arial" panose="020B0604020202020204" pitchFamily="34" charset="0"/>
                <a:hlinkClick r:id="rId2"/>
              </a:rPr>
              <a:t>website</a:t>
            </a:r>
            <a:endParaRPr lang="nl-NL" sz="2400" dirty="0">
              <a:solidFill>
                <a:schemeClr val="bg1"/>
              </a:solidFill>
              <a:latin typeface="Arial" panose="020B0604020202020204" pitchFamily="34" charset="0"/>
              <a:cs typeface="Arial" panose="020B0604020202020204" pitchFamily="34" charset="0"/>
            </a:endParaRPr>
          </a:p>
          <a:p>
            <a:r>
              <a:rPr lang="nl-NL" sz="2400" dirty="0">
                <a:solidFill>
                  <a:schemeClr val="bg1"/>
                </a:solidFill>
                <a:latin typeface="Arial" panose="020B0604020202020204" pitchFamily="34" charset="0"/>
                <a:cs typeface="Arial" panose="020B0604020202020204" pitchFamily="34" charset="0"/>
              </a:rPr>
              <a:t>Daar blijkt de angst van de spinners voor een nieuwe spinmachine die zes draden tegelijk kan spinnen. Dan worden van elke zes spinners er vijf werkeloos – denken ze! </a:t>
            </a:r>
          </a:p>
          <a:p>
            <a:r>
              <a:rPr lang="nl-NL" sz="2400" dirty="0">
                <a:solidFill>
                  <a:schemeClr val="bg1"/>
                </a:solidFill>
                <a:latin typeface="Arial" panose="020B0604020202020204" pitchFamily="34" charset="0"/>
                <a:cs typeface="Arial" panose="020B0604020202020204" pitchFamily="34" charset="0"/>
              </a:rPr>
              <a:t>Verplaats je in zo’n spinner; leef je in </a:t>
            </a:r>
            <a:r>
              <a:rPr lang="nl-NL" sz="2400" dirty="0" err="1">
                <a:solidFill>
                  <a:schemeClr val="bg1"/>
                </a:solidFill>
                <a:latin typeface="Arial" panose="020B0604020202020204" pitchFamily="34" charset="0"/>
                <a:cs typeface="Arial" panose="020B0604020202020204" pitchFamily="34" charset="0"/>
              </a:rPr>
              <a:t>in</a:t>
            </a:r>
            <a:r>
              <a:rPr lang="nl-NL" sz="2400" dirty="0">
                <a:solidFill>
                  <a:schemeClr val="bg1"/>
                </a:solidFill>
                <a:latin typeface="Arial" panose="020B0604020202020204" pitchFamily="34" charset="0"/>
                <a:cs typeface="Arial" panose="020B0604020202020204" pitchFamily="34" charset="0"/>
              </a:rPr>
              <a:t> de gedachte wat er allemaal kan gebeuren als spinnen in de toekomst met een machine gaat gebeuren. Schrijf een verhaal over jouw angsten; dat je werkeloos wordt….. hoe moet je je kinderen te eten geven? Kun je nog wel de huur voor je huisje betalen? Maar…… je hebt ook geruchten gehoord, dat de vraag naar gesponnen draden misschien sterk zal toenemen, omdat rijke mensen steeds meer kleding gaan kopen…….. dus dan ga je zes draden tegelijk spinnen op de nieuwe spinmachine……. en valt het misschien allemaal nog wel mee…</a:t>
            </a:r>
          </a:p>
          <a:p>
            <a:r>
              <a:rPr lang="nl-NL" sz="2400" dirty="0">
                <a:solidFill>
                  <a:schemeClr val="bg1"/>
                </a:solidFill>
                <a:latin typeface="Arial" panose="020B0604020202020204" pitchFamily="34" charset="0"/>
                <a:cs typeface="Arial" panose="020B0604020202020204" pitchFamily="34" charset="0"/>
              </a:rPr>
              <a:t>Lengte van je opstel ongeveer ¾ deel van een schrijfbladzijde.</a:t>
            </a:r>
          </a:p>
          <a:p>
            <a:r>
              <a:rPr lang="nl-NL" sz="2400" dirty="0">
                <a:solidFill>
                  <a:schemeClr val="bg1"/>
                </a:solidFill>
                <a:latin typeface="Arial" panose="020B0604020202020204" pitchFamily="34" charset="0"/>
                <a:cs typeface="Arial" panose="020B0604020202020204" pitchFamily="34" charset="0"/>
              </a:rPr>
              <a:t>Veel succes!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descr="Afbeelding met tekst&#10;&#10;Automatisch gegenereerde beschrijving">
            <a:extLst>
              <a:ext uri="{FF2B5EF4-FFF2-40B4-BE49-F238E27FC236}">
                <a16:creationId xmlns:a16="http://schemas.microsoft.com/office/drawing/2014/main" id="{53006B80-89FE-4731-873B-D10FEBEE8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0429" y="127819"/>
            <a:ext cx="7291726" cy="6216664"/>
          </a:xfrm>
          <a:prstGeom prst="rect">
            <a:avLst/>
          </a:prstGeom>
          <a:noFill/>
          <a:ln>
            <a:noFill/>
          </a:ln>
        </p:spPr>
      </p:pic>
      <p:sp>
        <p:nvSpPr>
          <p:cNvPr id="3" name="Tekstvak 2">
            <a:extLst>
              <a:ext uri="{FF2B5EF4-FFF2-40B4-BE49-F238E27FC236}">
                <a16:creationId xmlns:a16="http://schemas.microsoft.com/office/drawing/2014/main" id="{38FF8E03-84BD-4D00-8847-43F86A7FF4DF}"/>
              </a:ext>
            </a:extLst>
          </p:cNvPr>
          <p:cNvSpPr txBox="1"/>
          <p:nvPr/>
        </p:nvSpPr>
        <p:spPr>
          <a:xfrm>
            <a:off x="4380271" y="6344483"/>
            <a:ext cx="3431458" cy="400110"/>
          </a:xfrm>
          <a:prstGeom prst="rect">
            <a:avLst/>
          </a:prstGeom>
          <a:noFill/>
        </p:spPr>
        <p:txBody>
          <a:bodyPr wrap="square" rtlCol="0">
            <a:spAutoFit/>
          </a:bodyPr>
          <a:lstStyle/>
          <a:p>
            <a:r>
              <a:rPr lang="nl-NL" sz="2000" b="1" dirty="0">
                <a:solidFill>
                  <a:schemeClr val="bg1"/>
                </a:solidFill>
              </a:rPr>
              <a:t>The Spinning Jenny</a:t>
            </a:r>
          </a:p>
        </p:txBody>
      </p:sp>
    </p:spTree>
    <p:extLst>
      <p:ext uri="{BB962C8B-B14F-4D97-AF65-F5344CB8AC3E}">
        <p14:creationId xmlns:p14="http://schemas.microsoft.com/office/powerpoint/2010/main" val="33552518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358</Words>
  <Application>Microsoft Office PowerPoint</Application>
  <PresentationFormat>Breedbeeld</PresentationFormat>
  <Paragraphs>28</Paragraphs>
  <Slides>18</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Calibri Light</vt:lpstr>
      <vt:lpstr>Comic Sans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Ruud Caddyfan</dc:creator>
  <cp:lastModifiedBy>Ruud Caddyfan</cp:lastModifiedBy>
  <cp:revision>14</cp:revision>
  <dcterms:created xsi:type="dcterms:W3CDTF">2021-11-02T17:30:19Z</dcterms:created>
  <dcterms:modified xsi:type="dcterms:W3CDTF">2021-11-25T20:10:02Z</dcterms:modified>
</cp:coreProperties>
</file>