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332" r:id="rId2"/>
    <p:sldId id="383" r:id="rId3"/>
    <p:sldId id="260" r:id="rId4"/>
    <p:sldId id="377" r:id="rId5"/>
    <p:sldId id="319" r:id="rId6"/>
    <p:sldId id="384" r:id="rId7"/>
    <p:sldId id="374" r:id="rId8"/>
    <p:sldId id="361" r:id="rId9"/>
    <p:sldId id="378" r:id="rId10"/>
    <p:sldId id="381" r:id="rId11"/>
    <p:sldId id="350" r:id="rId12"/>
    <p:sldId id="357" r:id="rId13"/>
    <p:sldId id="308" r:id="rId14"/>
    <p:sldId id="309" r:id="rId15"/>
    <p:sldId id="382" r:id="rId16"/>
    <p:sldId id="379" r:id="rId17"/>
    <p:sldId id="366" r:id="rId18"/>
    <p:sldId id="373" r:id="rId19"/>
    <p:sldId id="372" r:id="rId20"/>
    <p:sldId id="380" r:id="rId21"/>
    <p:sldId id="367" r:id="rId22"/>
    <p:sldId id="368" r:id="rId23"/>
    <p:sldId id="369" r:id="rId24"/>
    <p:sldId id="370" r:id="rId25"/>
    <p:sldId id="371" r:id="rId26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0" autoAdjust="0"/>
    <p:restoredTop sz="94622" autoAdjust="0"/>
  </p:normalViewPr>
  <p:slideViewPr>
    <p:cSldViewPr>
      <p:cViewPr varScale="1">
        <p:scale>
          <a:sx n="118" d="100"/>
          <a:sy n="118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34EFA6-E452-3FAF-90F6-ED2290427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1453FC-9807-FEAD-256B-86F17A4BE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E5DE41-5FD2-7F74-B13E-1624BB88E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01651-4A41-465B-8AD2-FE499868F5D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21850527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1B8EF-F9E9-C51D-B2BE-D6EE93576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7CE165-EDE9-FE87-20EE-7FE327014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123651-52E6-A9DC-47BC-5AB664FBE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D3254-99F7-4577-A808-FF175C6C86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10946759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5CDA9-4ED4-629C-6579-8122C691F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711B5D-A940-A44F-A1D4-2EBCBB5FB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98FAA6-A70C-1E48-ED15-DCFBEE39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DA60B-5BE9-49F2-BBDD-B56F629CFA9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42846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493610-9FE0-9D2D-10EF-3FCB1C54E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E48505-35D5-E072-9C90-E9E1ED7D6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9DAD64-1D7F-1338-B349-212669B46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55ED8-1EFF-4420-B651-5F0772D71FF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9794573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318F80-7FAA-81B2-1AEF-9EC75C9CF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D29EE5-9C4C-4D57-C7DB-39E322F2B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5B57A-7AE5-4C8E-D671-82707E26D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C36A2-FA6C-4BED-B6CD-DD4566EEED4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9377303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086AA-EF0F-2B17-2FDF-25057F16D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68CF2E-9E64-B496-33DE-CA039A1C8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6F0BE-F66A-E0F4-7B9C-2C4740091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BC893-942A-4532-B81F-E1169EFAAFB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9968743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3D8C38-9740-BF64-CC34-9DEA37D97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135943-8DBB-0584-7DA8-19566DA57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8019E7-E85E-EDA0-417B-73B2734F9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F7EC0-30B1-4EA9-8A2C-68C30DF6952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7884500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67E651-8C2B-0D3C-1BAE-3F706F650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69C452-E3D5-E76F-81FE-980A6187F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DE8C13-168A-3A79-A3E5-88589F929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B6F1E-AEB9-4BFB-AAF3-64B3DF0DCD8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1980651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01221A-680D-104F-C1F3-F5B611D64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CFDEDE-25D5-A20F-B577-5C1504938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EFCB84-9C76-C9BC-7AA0-BECCA369B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FA6A3-B5CC-48CA-A1F0-605F92F3912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9588088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C897F-9B68-88BA-ADA6-DCF98CA1F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1F425-A728-4399-97BD-25BA7D2C0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2067A-DD1E-A752-5173-82AAF420F5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D5CCA-5D4D-439B-A4DA-EED651AD81B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6025529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FACFFE-3820-7804-D582-CBDA2F0C1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E1F366-F7DC-DC3A-F01F-1255EFF93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0C2FF-7CD6-7AFA-5650-12F1F518E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72B84-E83D-4335-8E53-19ABA5C6D1D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37317107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05920D-9CCF-61EB-6056-CE14A252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CC07A7A-3D97-0DA8-F1E6-846DEACCA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FB982D79-A4AB-482C-15EB-FDC05411B2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EE8CFACE-BB17-3B06-17F2-DF65FF450B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F166FD1-2B08-D082-675C-42400BD5EA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7C35BF2-C25E-4CC2-91D9-70460943A580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01_Barok_Schilderkunst_02_Caravaggio_01">
            <a:extLst>
              <a:ext uri="{FF2B5EF4-FFF2-40B4-BE49-F238E27FC236}">
                <a16:creationId xmlns:a16="http://schemas.microsoft.com/office/drawing/2014/main" id="{FCF0060B-6E1C-31B6-FCD1-B31D6FCF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8AD8F263-A502-0764-4C67-9CB5AB384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54441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nl-NL" altLang="nl-NL" b="1" dirty="0" err="1"/>
              <a:t>Caravaggio</a:t>
            </a:r>
            <a:r>
              <a:rPr lang="nl-NL" altLang="nl-NL" b="1" dirty="0"/>
              <a:t>, “De roeping van Mattheus” - 1600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D5595CF-6FCF-D1CC-0170-FDCCB7265BFC}"/>
              </a:ext>
            </a:extLst>
          </p:cNvPr>
          <p:cNvSpPr txBox="1"/>
          <p:nvPr/>
        </p:nvSpPr>
        <p:spPr>
          <a:xfrm>
            <a:off x="304800" y="304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1)</a:t>
            </a:r>
          </a:p>
        </p:txBody>
      </p:sp>
    </p:spTree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water, natuur, kust&#10;&#10;Automatisch gegenereerde beschrijving">
            <a:extLst>
              <a:ext uri="{FF2B5EF4-FFF2-40B4-BE49-F238E27FC236}">
                <a16:creationId xmlns:a16="http://schemas.microsoft.com/office/drawing/2014/main" id="{C97E5F97-6A00-73B3-E76C-A482AF083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84"/>
            <a:ext cx="8613648" cy="533100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E17CAF-70C1-D769-544F-458D88619B6B}"/>
              </a:ext>
            </a:extLst>
          </p:cNvPr>
          <p:cNvSpPr txBox="1"/>
          <p:nvPr/>
        </p:nvSpPr>
        <p:spPr>
          <a:xfrm>
            <a:off x="73152" y="5867400"/>
            <a:ext cx="89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Joachim </a:t>
            </a:r>
            <a:r>
              <a:rPr lang="en-US" dirty="0" err="1"/>
              <a:t>Patinir</a:t>
            </a:r>
            <a:r>
              <a:rPr lang="en-US" dirty="0"/>
              <a:t> (1480–1524), </a:t>
            </a:r>
            <a:r>
              <a:rPr lang="en-US" i="1" dirty="0" err="1"/>
              <a:t>Landschap</a:t>
            </a:r>
            <a:r>
              <a:rPr lang="en-US" i="1" dirty="0"/>
              <a:t> met de </a:t>
            </a:r>
            <a:r>
              <a:rPr lang="en-US" i="1" dirty="0" err="1"/>
              <a:t>veerman</a:t>
            </a:r>
            <a:r>
              <a:rPr lang="en-US" i="1" dirty="0"/>
              <a:t> Charon die de </a:t>
            </a:r>
            <a:r>
              <a:rPr lang="en-US" i="1" dirty="0" err="1"/>
              <a:t>rivier</a:t>
            </a:r>
            <a:r>
              <a:rPr lang="en-US" i="1" dirty="0"/>
              <a:t> de Styx</a:t>
            </a:r>
            <a:r>
              <a:rPr lang="en-US" dirty="0"/>
              <a:t> </a:t>
            </a:r>
            <a:r>
              <a:rPr lang="en-US" dirty="0" err="1"/>
              <a:t>oversteekt</a:t>
            </a:r>
            <a:r>
              <a:rPr lang="en-US" dirty="0"/>
              <a:t> (1515–1524)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0635D6C-C82C-F94C-4FFC-2DE19275E06E}"/>
              </a:ext>
            </a:extLst>
          </p:cNvPr>
          <p:cNvSpPr txBox="1"/>
          <p:nvPr/>
        </p:nvSpPr>
        <p:spPr>
          <a:xfrm>
            <a:off x="73152" y="344269"/>
            <a:ext cx="46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9)</a:t>
            </a:r>
          </a:p>
        </p:txBody>
      </p:sp>
    </p:spTree>
    <p:extLst>
      <p:ext uri="{BB962C8B-B14F-4D97-AF65-F5344CB8AC3E}">
        <p14:creationId xmlns:p14="http://schemas.microsoft.com/office/powerpoint/2010/main" val="2262238188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Text Box 6">
            <a:extLst>
              <a:ext uri="{FF2B5EF4-FFF2-40B4-BE49-F238E27FC236}">
                <a16:creationId xmlns:a16="http://schemas.microsoft.com/office/drawing/2014/main" id="{1373A204-AF62-3BB6-A6A3-1CB659B09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6325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Jan van </a:t>
            </a:r>
            <a:r>
              <a:rPr lang="nl-NL" altLang="nl-NL" sz="2000" b="1" dirty="0" err="1"/>
              <a:t>Scorel</a:t>
            </a:r>
            <a:r>
              <a:rPr lang="nl-NL" altLang="nl-NL" sz="2000" b="1" dirty="0"/>
              <a:t>, “David </a:t>
            </a:r>
            <a:r>
              <a:rPr lang="nl-NL" altLang="nl-NL" sz="2000" b="1" dirty="0" err="1"/>
              <a:t>and</a:t>
            </a:r>
            <a:r>
              <a:rPr lang="nl-NL" altLang="nl-NL" sz="2000" b="1" dirty="0"/>
              <a:t> Bathseba” ca. 1540 (Renaissance)</a:t>
            </a:r>
          </a:p>
        </p:txBody>
      </p:sp>
      <p:pic>
        <p:nvPicPr>
          <p:cNvPr id="77832" name="Picture 8" descr="Jan van Scorel: Landschap met Bathseba">
            <a:extLst>
              <a:ext uri="{FF2B5EF4-FFF2-40B4-BE49-F238E27FC236}">
                <a16:creationId xmlns:a16="http://schemas.microsoft.com/office/drawing/2014/main" id="{D45AFA26-418E-5388-1CC3-7C67C2375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9" y="0"/>
            <a:ext cx="8763000" cy="43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CCD961F-7BD5-011D-7466-AB8C6A0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59239"/>
            <a:ext cx="484042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9485A3-73F1-02B9-11B2-7033191DBDDB}"/>
              </a:ext>
            </a:extLst>
          </p:cNvPr>
          <p:cNvSpPr txBox="1"/>
          <p:nvPr/>
        </p:nvSpPr>
        <p:spPr>
          <a:xfrm>
            <a:off x="-22253" y="228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10)</a:t>
            </a:r>
          </a:p>
        </p:txBody>
      </p:sp>
    </p:spTree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>
            <a:extLst>
              <a:ext uri="{FF2B5EF4-FFF2-40B4-BE49-F238E27FC236}">
                <a16:creationId xmlns:a16="http://schemas.microsoft.com/office/drawing/2014/main" id="{7BA0A107-08A5-70EF-4AE2-92E3C87F2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" y="-1"/>
            <a:ext cx="9129124" cy="65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Text Box 6">
            <a:extLst>
              <a:ext uri="{FF2B5EF4-FFF2-40B4-BE49-F238E27FC236}">
                <a16:creationId xmlns:a16="http://schemas.microsoft.com/office/drawing/2014/main" id="{AF60FC9A-5832-2382-39EC-A4722D3D7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491288"/>
            <a:ext cx="6934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b="1"/>
              <a:t>Jacob van Ruisdael (1628/1629–1682) Rijksmuseum</a:t>
            </a:r>
          </a:p>
        </p:txBody>
      </p:sp>
      <p:pic>
        <p:nvPicPr>
          <p:cNvPr id="84999" name="Picture 7">
            <a:extLst>
              <a:ext uri="{FF2B5EF4-FFF2-40B4-BE49-F238E27FC236}">
                <a16:creationId xmlns:a16="http://schemas.microsoft.com/office/drawing/2014/main" id="{876BD6B9-2DAB-87F0-6367-67C8E236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72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7458A8E-FD95-4EDC-5A7C-04F2CADDAC35}"/>
              </a:ext>
            </a:extLst>
          </p:cNvPr>
          <p:cNvSpPr txBox="1"/>
          <p:nvPr/>
        </p:nvSpPr>
        <p:spPr>
          <a:xfrm>
            <a:off x="76200" y="80584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11)</a:t>
            </a:r>
          </a:p>
        </p:txBody>
      </p:sp>
    </p:spTree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>
            <a:extLst>
              <a:ext uri="{FF2B5EF4-FFF2-40B4-BE49-F238E27FC236}">
                <a16:creationId xmlns:a16="http://schemas.microsoft.com/office/drawing/2014/main" id="{513B5676-6330-2FEE-5F21-54061B481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91288"/>
            <a:ext cx="792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nl-NL" altLang="nl-NL" b="1"/>
              <a:t>Rembrandt, “Landschap met stenen brug” 1638, Rijksmuseum</a:t>
            </a:r>
            <a:r>
              <a:rPr lang="nl-NL" altLang="nl-NL"/>
              <a:t> </a:t>
            </a: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7DE3E640-1BFE-C4A4-DF69-18C2889E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174D9A4B-3164-3834-4D69-D72096912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0"/>
            <a:ext cx="25146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nl-NL" b="1" dirty="0"/>
              <a:t>Onze checklist: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Ruimtelijkheid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Stoffelijkheid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Individualiteit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Juiste verhoudingen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  <p:pic>
        <p:nvPicPr>
          <p:cNvPr id="27655" name="Picture 3" descr="205">
            <a:extLst>
              <a:ext uri="{FF2B5EF4-FFF2-40B4-BE49-F238E27FC236}">
                <a16:creationId xmlns:a16="http://schemas.microsoft.com/office/drawing/2014/main" id="{C3F1E120-E397-0FEF-DE98-CA4884D5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54750"/>
            <a:ext cx="6858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DAB30F-C7B8-98E3-11C1-1962FB2E1693}"/>
              </a:ext>
            </a:extLst>
          </p:cNvPr>
          <p:cNvSpPr txBox="1"/>
          <p:nvPr/>
        </p:nvSpPr>
        <p:spPr>
          <a:xfrm>
            <a:off x="0" y="11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12)</a:t>
            </a:r>
          </a:p>
        </p:txBody>
      </p:sp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205">
            <a:extLst>
              <a:ext uri="{FF2B5EF4-FFF2-40B4-BE49-F238E27FC236}">
                <a16:creationId xmlns:a16="http://schemas.microsoft.com/office/drawing/2014/main" id="{1641115F-2AC2-E60C-7E86-E3292D78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26515661-DDB6-7A3B-7ED6-A5488F5CF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832475"/>
            <a:ext cx="2987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endParaRPr lang="nl-NL" altLang="nl-NL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EA2FF876-F4F0-0AEF-76B5-8A8FE5E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436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 dirty="0" err="1"/>
              <a:t>Kandinsky</a:t>
            </a:r>
            <a:r>
              <a:rPr lang="nl-NL" altLang="nl-NL" b="1" dirty="0"/>
              <a:t>, Landscape at </a:t>
            </a:r>
            <a:r>
              <a:rPr lang="nl-NL" altLang="nl-NL" b="1" dirty="0" err="1"/>
              <a:t>Dünaberg</a:t>
            </a:r>
            <a:r>
              <a:rPr lang="nl-NL" altLang="nl-NL" b="1" dirty="0"/>
              <a:t> </a:t>
            </a:r>
            <a:r>
              <a:rPr lang="nl-NL" altLang="nl-NL" b="1" dirty="0" err="1"/>
              <a:t>near</a:t>
            </a:r>
            <a:r>
              <a:rPr lang="nl-NL" altLang="nl-NL" b="1" dirty="0"/>
              <a:t> </a:t>
            </a:r>
            <a:r>
              <a:rPr lang="nl-NL" altLang="nl-NL" b="1" dirty="0" err="1"/>
              <a:t>Murnau</a:t>
            </a:r>
            <a:r>
              <a:rPr lang="nl-NL" altLang="nl-NL" b="1" dirty="0"/>
              <a:t>, 1913 (</a:t>
            </a:r>
            <a:r>
              <a:rPr lang="nl-NL" altLang="nl-NL" b="1" dirty="0" err="1"/>
              <a:t>Not</a:t>
            </a:r>
            <a:r>
              <a:rPr lang="nl-NL" altLang="nl-NL" b="1" dirty="0"/>
              <a:t> Rijksmuseum!)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C8233448-2A3E-66B1-8517-6B9B24F9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5908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/>
              <a:t>Rembrandt 1638</a:t>
            </a:r>
          </a:p>
        </p:txBody>
      </p:sp>
      <p:pic>
        <p:nvPicPr>
          <p:cNvPr id="28681" name="Picture 9">
            <a:extLst>
              <a:ext uri="{FF2B5EF4-FFF2-40B4-BE49-F238E27FC236}">
                <a16:creationId xmlns:a16="http://schemas.microsoft.com/office/drawing/2014/main" id="{520029FA-E527-4556-F486-0F4174CC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1BDAD73-1269-0A53-FEDC-3ACDFD67F29E}"/>
              </a:ext>
            </a:extLst>
          </p:cNvPr>
          <p:cNvSpPr txBox="1"/>
          <p:nvPr/>
        </p:nvSpPr>
        <p:spPr>
          <a:xfrm>
            <a:off x="38100" y="4569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13)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9D5FD47-58DF-81C6-096B-367E4E9A0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114800"/>
            <a:ext cx="2514600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nl-NL" b="1" dirty="0"/>
              <a:t>Onze checklist: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Ruimtelijkheid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Stoffelijkheid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Individualiteit</a:t>
            </a:r>
          </a:p>
          <a:p>
            <a:pPr>
              <a:buFontTx/>
              <a:buChar char="•"/>
            </a:pPr>
            <a:endParaRPr lang="nl-NL" altLang="nl-NL" b="1" dirty="0"/>
          </a:p>
          <a:p>
            <a:pPr>
              <a:buFontTx/>
              <a:buChar char="•"/>
            </a:pPr>
            <a:r>
              <a:rPr lang="nl-NL" altLang="nl-NL" b="1" dirty="0"/>
              <a:t>Juiste verhoudingen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</p:spTree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water, natuur, kust&#10;&#10;Automatisch gegenereerde beschrijving">
            <a:extLst>
              <a:ext uri="{FF2B5EF4-FFF2-40B4-BE49-F238E27FC236}">
                <a16:creationId xmlns:a16="http://schemas.microsoft.com/office/drawing/2014/main" id="{4D999F74-3E23-22A8-144E-3A4412C4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4" y="0"/>
            <a:ext cx="3777423" cy="2337856"/>
          </a:xfrm>
          <a:prstGeom prst="rect">
            <a:avLst/>
          </a:prstGeom>
        </p:spPr>
      </p:pic>
      <p:pic>
        <p:nvPicPr>
          <p:cNvPr id="3" name="Picture 8" descr="Jan van Scorel: Landschap met Bathseba">
            <a:extLst>
              <a:ext uri="{FF2B5EF4-FFF2-40B4-BE49-F238E27FC236}">
                <a16:creationId xmlns:a16="http://schemas.microsoft.com/office/drawing/2014/main" id="{16CE87D3-8E13-1328-013F-9E94FB54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11" y="0"/>
            <a:ext cx="4758322" cy="233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ECF145E-8863-86AA-BE1E-3F46A9E9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1" y="3136238"/>
            <a:ext cx="4191000" cy="30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205">
            <a:extLst>
              <a:ext uri="{FF2B5EF4-FFF2-40B4-BE49-F238E27FC236}">
                <a16:creationId xmlns:a16="http://schemas.microsoft.com/office/drawing/2014/main" id="{147D075E-FEF1-4F37-33BA-3D7AEB85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95" y="3116973"/>
            <a:ext cx="3434045" cy="302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852944E-E38C-9EC5-2C5A-B272FCD03D33}"/>
              </a:ext>
            </a:extLst>
          </p:cNvPr>
          <p:cNvSpPr txBox="1"/>
          <p:nvPr/>
        </p:nvSpPr>
        <p:spPr>
          <a:xfrm>
            <a:off x="411767" y="2420854"/>
            <a:ext cx="381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J. </a:t>
            </a:r>
            <a:r>
              <a:rPr lang="nl-NL" dirty="0" err="1"/>
              <a:t>Patinir</a:t>
            </a:r>
            <a:r>
              <a:rPr lang="nl-NL" dirty="0"/>
              <a:t> Ca. 1520 (Niet in RM)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8F56F0A-BBBD-B0CE-CC52-5B1E956BDEB1}"/>
              </a:ext>
            </a:extLst>
          </p:cNvPr>
          <p:cNvSpPr txBox="1"/>
          <p:nvPr/>
        </p:nvSpPr>
        <p:spPr>
          <a:xfrm>
            <a:off x="4152612" y="2102409"/>
            <a:ext cx="468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dirty="0" err="1"/>
              <a:t>Scoorel</a:t>
            </a:r>
            <a:r>
              <a:rPr lang="nl-NL" dirty="0"/>
              <a:t> Ca. 1540 (mogelijk in opslag)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36FAD73-08FC-5362-FE26-B7E9FEAC8287}"/>
              </a:ext>
            </a:extLst>
          </p:cNvPr>
          <p:cNvSpPr txBox="1"/>
          <p:nvPr/>
        </p:nvSpPr>
        <p:spPr>
          <a:xfrm>
            <a:off x="304800" y="62177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Ruisdael</a:t>
            </a:r>
            <a:r>
              <a:rPr lang="nl-NL" dirty="0"/>
              <a:t> Ca. 1665 (of Jan Both)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8381530-EABC-D766-6CE6-063DD688E08E}"/>
              </a:ext>
            </a:extLst>
          </p:cNvPr>
          <p:cNvSpPr txBox="1"/>
          <p:nvPr/>
        </p:nvSpPr>
        <p:spPr>
          <a:xfrm>
            <a:off x="4912078" y="620493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Matisse 1913 (niet in RM)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85EB766-493A-254B-5761-CD137B2C5880}"/>
              </a:ext>
            </a:extLst>
          </p:cNvPr>
          <p:cNvSpPr txBox="1"/>
          <p:nvPr/>
        </p:nvSpPr>
        <p:spPr>
          <a:xfrm>
            <a:off x="0" y="86252"/>
            <a:ext cx="65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14)</a:t>
            </a:r>
          </a:p>
        </p:txBody>
      </p:sp>
    </p:spTree>
    <p:extLst>
      <p:ext uri="{BB962C8B-B14F-4D97-AF65-F5344CB8AC3E}">
        <p14:creationId xmlns:p14="http://schemas.microsoft.com/office/powerpoint/2010/main" val="1329258706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E94653E-ABBB-2EDE-3273-D954CF2DD0DE}"/>
              </a:ext>
            </a:extLst>
          </p:cNvPr>
          <p:cNvSpPr txBox="1"/>
          <p:nvPr/>
        </p:nvSpPr>
        <p:spPr>
          <a:xfrm>
            <a:off x="228600" y="1828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/>
              <a:t>Het stadsgezicht</a:t>
            </a:r>
          </a:p>
          <a:p>
            <a:pPr algn="ctr"/>
            <a:r>
              <a:rPr lang="nl-NL" sz="6000" dirty="0"/>
              <a:t>en het interieur</a:t>
            </a:r>
          </a:p>
        </p:txBody>
      </p:sp>
    </p:spTree>
    <p:extLst>
      <p:ext uri="{BB962C8B-B14F-4D97-AF65-F5344CB8AC3E}">
        <p14:creationId xmlns:p14="http://schemas.microsoft.com/office/powerpoint/2010/main" val="1587897985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A69386D2-5F5B-7845-B67A-0BC6E2EC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017838" cy="368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1D87B8DA-25F8-FDA6-8893-B52621A7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718645"/>
            <a:ext cx="3124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Joh. Vermeer,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 “Het Straatje”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ca. 1658 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371A1839-80DC-3DDD-0B80-7F013AC61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87" y="1862752"/>
            <a:ext cx="2956718" cy="32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gebouw&#10;&#10;Automatisch gegenereerde beschrijving">
            <a:extLst>
              <a:ext uri="{FF2B5EF4-FFF2-40B4-BE49-F238E27FC236}">
                <a16:creationId xmlns:a16="http://schemas.microsoft.com/office/drawing/2014/main" id="{75EC3027-2E8C-6E8F-3B6B-3577FA286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" y="3505200"/>
            <a:ext cx="2920808" cy="246321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422059F-D2EC-5682-E479-93F956E8E47A}"/>
              </a:ext>
            </a:extLst>
          </p:cNvPr>
          <p:cNvSpPr txBox="1"/>
          <p:nvPr/>
        </p:nvSpPr>
        <p:spPr>
          <a:xfrm>
            <a:off x="-32368" y="60527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Bourgondische miniatuur 1460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720A38-D6D7-4B08-5627-1C39640B85AA}"/>
              </a:ext>
            </a:extLst>
          </p:cNvPr>
          <p:cNvSpPr txBox="1"/>
          <p:nvPr/>
        </p:nvSpPr>
        <p:spPr>
          <a:xfrm>
            <a:off x="3070253" y="518452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Anonieme Nederlandse schilder met “Verkoop van schilderijen op straat”, ca. 1620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0B1F270-26C9-E068-91D9-23328B7BCB31}"/>
              </a:ext>
            </a:extLst>
          </p:cNvPr>
          <p:cNvSpPr txBox="1"/>
          <p:nvPr/>
        </p:nvSpPr>
        <p:spPr>
          <a:xfrm>
            <a:off x="228600" y="15893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15)</a:t>
            </a:r>
          </a:p>
        </p:txBody>
      </p:sp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>
            <a:extLst>
              <a:ext uri="{FF2B5EF4-FFF2-40B4-BE49-F238E27FC236}">
                <a16:creationId xmlns:a16="http://schemas.microsoft.com/office/drawing/2014/main" id="{DFDB1AB7-0B18-5FE6-9DF7-180D68A7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>
            <a:extLst>
              <a:ext uri="{FF2B5EF4-FFF2-40B4-BE49-F238E27FC236}">
                <a16:creationId xmlns:a16="http://schemas.microsoft.com/office/drawing/2014/main" id="{61D6F41E-D005-6F86-9F9D-E9CE5548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715000"/>
            <a:ext cx="266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Pieter de </a:t>
            </a:r>
            <a:r>
              <a:rPr lang="nl-NL" altLang="nl-NL" sz="2000" b="1" dirty="0" err="1"/>
              <a:t>Hoogh</a:t>
            </a:r>
            <a:r>
              <a:rPr lang="nl-NL" altLang="nl-NL" sz="2000" b="1" dirty="0"/>
              <a:t> “</a:t>
            </a:r>
            <a:r>
              <a:rPr lang="nl-NL" altLang="nl-NL" sz="2000" b="1" dirty="0" err="1"/>
              <a:t>Woman</a:t>
            </a:r>
            <a:r>
              <a:rPr lang="nl-NL" altLang="nl-NL" sz="2000" b="1" dirty="0"/>
              <a:t> </a:t>
            </a:r>
            <a:r>
              <a:rPr lang="nl-NL" altLang="nl-NL" sz="2000" b="1" dirty="0" err="1"/>
              <a:t>with</a:t>
            </a:r>
            <a:r>
              <a:rPr lang="nl-NL" altLang="nl-NL" sz="2000" b="1" dirty="0"/>
              <a:t> Child ca. 1658,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B154CED-0891-948B-38BB-047AA42E4C18}"/>
              </a:ext>
            </a:extLst>
          </p:cNvPr>
          <p:cNvSpPr txBox="1"/>
          <p:nvPr/>
        </p:nvSpPr>
        <p:spPr>
          <a:xfrm>
            <a:off x="152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16)</a:t>
            </a:r>
          </a:p>
        </p:txBody>
      </p:sp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>
            <a:extLst>
              <a:ext uri="{FF2B5EF4-FFF2-40B4-BE49-F238E27FC236}">
                <a16:creationId xmlns:a16="http://schemas.microsoft.com/office/drawing/2014/main" id="{DA6269D5-4830-C8C8-72F4-D30D7463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62484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>
            <a:extLst>
              <a:ext uri="{FF2B5EF4-FFF2-40B4-BE49-F238E27FC236}">
                <a16:creationId xmlns:a16="http://schemas.microsoft.com/office/drawing/2014/main" id="{DFB94C26-041A-314F-55AE-96E57EA1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76396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79DCC6D-8ED0-55F5-F847-09CA089F8204}"/>
              </a:ext>
            </a:extLst>
          </p:cNvPr>
          <p:cNvSpPr txBox="1"/>
          <p:nvPr/>
        </p:nvSpPr>
        <p:spPr>
          <a:xfrm>
            <a:off x="228600" y="304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17)</a:t>
            </a:r>
          </a:p>
        </p:txBody>
      </p:sp>
    </p:spTree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mensen, menigte&#10;&#10;Automatisch gegenereerde beschrijving">
            <a:extLst>
              <a:ext uri="{FF2B5EF4-FFF2-40B4-BE49-F238E27FC236}">
                <a16:creationId xmlns:a16="http://schemas.microsoft.com/office/drawing/2014/main" id="{683A9FA9-E093-21D5-742A-786B1ACC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0"/>
            <a:ext cx="4518400" cy="30596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56CCB8-2D02-9485-3231-F5BB18B5362F}"/>
              </a:ext>
            </a:extLst>
          </p:cNvPr>
          <p:cNvSpPr txBox="1"/>
          <p:nvPr/>
        </p:nvSpPr>
        <p:spPr>
          <a:xfrm>
            <a:off x="9440" y="3059668"/>
            <a:ext cx="509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Gerard van </a:t>
            </a:r>
            <a:r>
              <a:rPr lang="nl-NL" dirty="0" err="1"/>
              <a:t>Honthorst</a:t>
            </a:r>
            <a:r>
              <a:rPr lang="nl-NL" dirty="0"/>
              <a:t>, “Vrolijk Gezelschap”</a:t>
            </a:r>
          </a:p>
          <a:p>
            <a:r>
              <a:rPr lang="nl-NL" dirty="0"/>
              <a:t>Of: “De Verloren Zoon” (1623)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14000FB-1553-CB84-6F49-C1FD214A9418}"/>
              </a:ext>
            </a:extLst>
          </p:cNvPr>
          <p:cNvSpPr txBox="1"/>
          <p:nvPr/>
        </p:nvSpPr>
        <p:spPr>
          <a:xfrm>
            <a:off x="4953000" y="4953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Dirk van </a:t>
            </a:r>
            <a:r>
              <a:rPr lang="nl-NL" dirty="0" err="1"/>
              <a:t>Baburen</a:t>
            </a:r>
            <a:r>
              <a:rPr lang="nl-NL" dirty="0"/>
              <a:t>, “De Koppelaarster”</a:t>
            </a:r>
          </a:p>
          <a:p>
            <a:r>
              <a:rPr lang="nl-NL" dirty="0"/>
              <a:t>Ca. 1622</a:t>
            </a:r>
          </a:p>
        </p:txBody>
      </p:sp>
      <p:pic>
        <p:nvPicPr>
          <p:cNvPr id="7" name="Afbeelding 6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2F712561-BC6E-0C2B-1938-2A7ACE71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4304288" cy="4052652"/>
          </a:xfrm>
          <a:prstGeom prst="rect">
            <a:avLst/>
          </a:prstGeom>
        </p:spPr>
      </p:pic>
      <p:pic>
        <p:nvPicPr>
          <p:cNvPr id="9" name="Afbeelding 8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778C9F5C-DE07-1839-1BD4-EFC473FC5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" y="3669144"/>
            <a:ext cx="4155261" cy="281726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EF32B4C-FA20-2514-0259-BCBDFE042BBC}"/>
              </a:ext>
            </a:extLst>
          </p:cNvPr>
          <p:cNvSpPr txBox="1"/>
          <p:nvPr/>
        </p:nvSpPr>
        <p:spPr>
          <a:xfrm>
            <a:off x="304800" y="6488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Gerrit van </a:t>
            </a:r>
            <a:r>
              <a:rPr lang="nl-NL" dirty="0" err="1"/>
              <a:t>Honthorst</a:t>
            </a:r>
            <a:r>
              <a:rPr lang="nl-NL" dirty="0"/>
              <a:t>, “De Koppelaarster” (ca. 1625)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7486DF-6423-7F92-85D1-7BD0CA4C1851}"/>
              </a:ext>
            </a:extLst>
          </p:cNvPr>
          <p:cNvSpPr txBox="1"/>
          <p:nvPr/>
        </p:nvSpPr>
        <p:spPr>
          <a:xfrm>
            <a:off x="4724400" y="152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262093847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2F975B4-A488-A876-3C63-2685E1C0221A}"/>
              </a:ext>
            </a:extLst>
          </p:cNvPr>
          <p:cNvSpPr txBox="1"/>
          <p:nvPr/>
        </p:nvSpPr>
        <p:spPr>
          <a:xfrm>
            <a:off x="914400" y="15240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Huiselijke taferelen</a:t>
            </a:r>
          </a:p>
        </p:txBody>
      </p:sp>
    </p:spTree>
    <p:extLst>
      <p:ext uri="{BB962C8B-B14F-4D97-AF65-F5344CB8AC3E}">
        <p14:creationId xmlns:p14="http://schemas.microsoft.com/office/powerpoint/2010/main" val="725765546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>
            <a:extLst>
              <a:ext uri="{FF2B5EF4-FFF2-40B4-BE49-F238E27FC236}">
                <a16:creationId xmlns:a16="http://schemas.microsoft.com/office/drawing/2014/main" id="{921B9A27-C9B3-CBA2-A498-D96EC130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AF50DF42-2F8C-EC47-6B48-B95B5C71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24600"/>
            <a:ext cx="624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Jan Steen, “The </a:t>
            </a:r>
            <a:r>
              <a:rPr lang="nl-NL" altLang="nl-NL" sz="2000" b="1" dirty="0" err="1"/>
              <a:t>merry</a:t>
            </a:r>
            <a:r>
              <a:rPr lang="nl-NL" altLang="nl-NL" sz="2000" b="1" dirty="0"/>
              <a:t> family” ca. 1668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1F34DD9-10FB-26B9-730B-E4DD14D19266}"/>
              </a:ext>
            </a:extLst>
          </p:cNvPr>
          <p:cNvSpPr txBox="1"/>
          <p:nvPr/>
        </p:nvSpPr>
        <p:spPr>
          <a:xfrm>
            <a:off x="117335" y="9644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18)</a:t>
            </a:r>
          </a:p>
        </p:txBody>
      </p:sp>
    </p:spTree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Text Box 5">
            <a:extLst>
              <a:ext uri="{FF2B5EF4-FFF2-40B4-BE49-F238E27FC236}">
                <a16:creationId xmlns:a16="http://schemas.microsoft.com/office/drawing/2014/main" id="{C5067D3A-2E86-D3F7-F428-7DC9B2A74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99125"/>
            <a:ext cx="3048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Jan Steen, Sinterklaasfeest” 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ca. 1668  Rijksmuseum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8DA26B-6F49-8383-828C-CFEAD8A0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4501"/>
            <a:ext cx="5715000" cy="67341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77715A6-327E-B227-19EF-B67CCD717DF4}"/>
              </a:ext>
            </a:extLst>
          </p:cNvPr>
          <p:cNvSpPr txBox="1"/>
          <p:nvPr/>
        </p:nvSpPr>
        <p:spPr>
          <a:xfrm>
            <a:off x="152400" y="1345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19)</a:t>
            </a:r>
          </a:p>
        </p:txBody>
      </p:sp>
    </p:spTree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57D85600-4F6C-B2AB-31F3-4E0974FF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21" y="0"/>
            <a:ext cx="620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5" name="Text Box 5">
            <a:extLst>
              <a:ext uri="{FF2B5EF4-FFF2-40B4-BE49-F238E27FC236}">
                <a16:creationId xmlns:a16="http://schemas.microsoft.com/office/drawing/2014/main" id="{6AE7D948-73DD-AAFE-7736-A1A0EEF1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25908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sz="2000" b="1" dirty="0"/>
              <a:t>Joh. Vermeer, 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“Het Melkmeisje”, 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ca. 1660 </a:t>
            </a:r>
          </a:p>
          <a:p>
            <a:pPr>
              <a:spcBef>
                <a:spcPct val="50000"/>
              </a:spcBef>
            </a:pPr>
            <a:r>
              <a:rPr lang="nl-NL" altLang="nl-NL" sz="2000" b="1" dirty="0"/>
              <a:t>Rijksmuseum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ADF0DC0-382B-8181-4DF5-7681E0A4AFC1}"/>
              </a:ext>
            </a:extLst>
          </p:cNvPr>
          <p:cNvSpPr txBox="1"/>
          <p:nvPr/>
        </p:nvSpPr>
        <p:spPr>
          <a:xfrm>
            <a:off x="32368" y="8527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20)</a:t>
            </a:r>
          </a:p>
        </p:txBody>
      </p:sp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kleurencirkel">
            <a:extLst>
              <a:ext uri="{FF2B5EF4-FFF2-40B4-BE49-F238E27FC236}">
                <a16:creationId xmlns:a16="http://schemas.microsoft.com/office/drawing/2014/main" id="{BEAEA084-DDF3-B36E-CE91-324E73CF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99561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>
            <a:extLst>
              <a:ext uri="{FF2B5EF4-FFF2-40B4-BE49-F238E27FC236}">
                <a16:creationId xmlns:a16="http://schemas.microsoft.com/office/drawing/2014/main" id="{708968FC-6ED6-D7A1-5B15-C4B8B643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2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persoon, staand&#10;&#10;Automatisch gegenereerde beschrijving">
            <a:extLst>
              <a:ext uri="{FF2B5EF4-FFF2-40B4-BE49-F238E27FC236}">
                <a16:creationId xmlns:a16="http://schemas.microsoft.com/office/drawing/2014/main" id="{C3F1B7CD-86F5-4596-47A2-43D720B8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4" y="3156567"/>
            <a:ext cx="2733675" cy="306562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CDE3549-62F1-AB1A-08A5-59C2C89A7585}"/>
              </a:ext>
            </a:extLst>
          </p:cNvPr>
          <p:cNvSpPr txBox="1"/>
          <p:nvPr/>
        </p:nvSpPr>
        <p:spPr>
          <a:xfrm>
            <a:off x="609600" y="439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21)</a:t>
            </a:r>
          </a:p>
        </p:txBody>
      </p:sp>
    </p:spTree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>
            <a:extLst>
              <a:ext uri="{FF2B5EF4-FFF2-40B4-BE49-F238E27FC236}">
                <a16:creationId xmlns:a16="http://schemas.microsoft.com/office/drawing/2014/main" id="{BDD16459-1ECF-2BC3-ADCF-92B0B0036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000" b="1" dirty="0">
                <a:solidFill>
                  <a:schemeClr val="hlink"/>
                </a:solidFill>
              </a:rPr>
              <a:t>Einde deel 1</a:t>
            </a:r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37FCC49E-B626-3212-328E-E792F581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3425" cy="81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4" descr="Gerrit_Adriaensz">
            <a:extLst>
              <a:ext uri="{FF2B5EF4-FFF2-40B4-BE49-F238E27FC236}">
                <a16:creationId xmlns:a16="http://schemas.microsoft.com/office/drawing/2014/main" id="{04EAE796-4C4F-79DE-5845-412F5853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290" y="6477000"/>
            <a:ext cx="62413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180FDE-8ACF-C3EF-DC29-EF81DCD510D4}"/>
              </a:ext>
            </a:extLst>
          </p:cNvPr>
          <p:cNvSpPr txBox="1"/>
          <p:nvPr/>
        </p:nvSpPr>
        <p:spPr>
          <a:xfrm>
            <a:off x="152400" y="22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3)</a:t>
            </a:r>
          </a:p>
        </p:txBody>
      </p:sp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71DA517-53A5-ABF0-51EA-446B0031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9600"/>
            <a:ext cx="4751244" cy="3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092B9F2-23AC-8BDE-9389-E4186A61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113451" cy="34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80DE184-E7EC-8BD9-AF78-8BE8B1728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" y="4800600"/>
            <a:ext cx="914130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 dirty="0" err="1"/>
              <a:t>Berckheyde</a:t>
            </a:r>
            <a:r>
              <a:rPr lang="nl-NL" altLang="nl-NL" b="1" dirty="0"/>
              <a:t> schilderde “De Gouden Bocht van de Herengracht” in 1672 en 1685</a:t>
            </a:r>
          </a:p>
          <a:p>
            <a:pPr>
              <a:spcBef>
                <a:spcPct val="50000"/>
              </a:spcBef>
            </a:pPr>
            <a:r>
              <a:rPr lang="nl-NL" altLang="nl-NL" b="1" dirty="0"/>
              <a:t>Amsterdam werd een wereldstad, vooral vanwege de haven, die veel welvaart bracht. Wat zie je veranderen op de schilderijen van </a:t>
            </a:r>
            <a:r>
              <a:rPr lang="nl-NL" altLang="nl-NL" b="1" dirty="0" err="1"/>
              <a:t>Berkheyde</a:t>
            </a:r>
            <a:r>
              <a:rPr lang="nl-NL" altLang="nl-NL" b="1" dirty="0"/>
              <a:t> tussen 1672 en 1685? Kijk niet alleen naar de gebouwen langs de gracht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49B26A-06A2-CFF9-28E1-ED8A493F1257}"/>
              </a:ext>
            </a:extLst>
          </p:cNvPr>
          <p:cNvSpPr txBox="1"/>
          <p:nvPr/>
        </p:nvSpPr>
        <p:spPr>
          <a:xfrm>
            <a:off x="1981200" y="4114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800" b="1" dirty="0"/>
              <a:t>1672                                        1685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B29BDA7-686D-8E6B-1933-86ACBCB0B3FC}"/>
              </a:ext>
            </a:extLst>
          </p:cNvPr>
          <p:cNvSpPr txBox="1"/>
          <p:nvPr/>
        </p:nvSpPr>
        <p:spPr>
          <a:xfrm>
            <a:off x="304800" y="228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1141252216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6" name="Picture 16">
            <a:extLst>
              <a:ext uri="{FF2B5EF4-FFF2-40B4-BE49-F238E27FC236}">
                <a16:creationId xmlns:a16="http://schemas.microsoft.com/office/drawing/2014/main" id="{F71C031B-D8F0-9786-65BF-75A9DD51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3733800"/>
            <a:ext cx="208756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 Box 4">
            <a:extLst>
              <a:ext uri="{FF2B5EF4-FFF2-40B4-BE49-F238E27FC236}">
                <a16:creationId xmlns:a16="http://schemas.microsoft.com/office/drawing/2014/main" id="{7665A18E-9A36-1819-428D-6702588C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8600"/>
            <a:ext cx="533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2000" b="1"/>
              <a:t>Specialisatie van de schilders in genres</a:t>
            </a:r>
          </a:p>
        </p:txBody>
      </p:sp>
      <p:pic>
        <p:nvPicPr>
          <p:cNvPr id="15363" name="Picture 5" descr="02_Barok_Heda_Stilleven">
            <a:extLst>
              <a:ext uri="{FF2B5EF4-FFF2-40B4-BE49-F238E27FC236}">
                <a16:creationId xmlns:a16="http://schemas.microsoft.com/office/drawing/2014/main" id="{1A14F658-7033-78FB-1240-CC42E3F2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4290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04_17eEeuw_JAnSteen_VrolijkeHuisgezin">
            <a:extLst>
              <a:ext uri="{FF2B5EF4-FFF2-40B4-BE49-F238E27FC236}">
                <a16:creationId xmlns:a16="http://schemas.microsoft.com/office/drawing/2014/main" id="{25D8C37B-E4BA-1FC9-B5C0-EAEDDF18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581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>
            <a:extLst>
              <a:ext uri="{FF2B5EF4-FFF2-40B4-BE49-F238E27FC236}">
                <a16:creationId xmlns:a16="http://schemas.microsoft.com/office/drawing/2014/main" id="{87DCB857-497F-CE05-7BE6-3E9E17AD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52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stilleven</a:t>
            </a:r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DDB63183-0513-0045-8EDC-DFA96258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b="1"/>
              <a:t>Het portret</a:t>
            </a:r>
          </a:p>
        </p:txBody>
      </p:sp>
      <p:sp>
        <p:nvSpPr>
          <p:cNvPr id="15370" name="Text Box 12">
            <a:extLst>
              <a:ext uri="{FF2B5EF4-FFF2-40B4-BE49-F238E27FC236}">
                <a16:creationId xmlns:a16="http://schemas.microsoft.com/office/drawing/2014/main" id="{29614EF2-EB91-84CD-944D-13B0DB98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00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landschap</a:t>
            </a:r>
          </a:p>
        </p:txBody>
      </p:sp>
      <p:sp>
        <p:nvSpPr>
          <p:cNvPr id="15371" name="Text Box 13">
            <a:extLst>
              <a:ext uri="{FF2B5EF4-FFF2-40B4-BE49-F238E27FC236}">
                <a16:creationId xmlns:a16="http://schemas.microsoft.com/office/drawing/2014/main" id="{033A3015-46F0-B62D-66DD-B54A74A14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579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b="1"/>
              <a:t>Het stadsgezicht               huiselijke taferelen</a:t>
            </a:r>
          </a:p>
        </p:txBody>
      </p:sp>
      <p:pic>
        <p:nvPicPr>
          <p:cNvPr id="15375" name="Picture 15">
            <a:extLst>
              <a:ext uri="{FF2B5EF4-FFF2-40B4-BE49-F238E27FC236}">
                <a16:creationId xmlns:a16="http://schemas.microsoft.com/office/drawing/2014/main" id="{FAB4EC48-D6BE-6FC7-7B3D-531550BF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352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Text Box 17">
            <a:extLst>
              <a:ext uri="{FF2B5EF4-FFF2-40B4-BE49-F238E27FC236}">
                <a16:creationId xmlns:a16="http://schemas.microsoft.com/office/drawing/2014/main" id="{AD965349-0804-074F-A805-96195F76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491288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b="1"/>
              <a:t>Historiestuk</a:t>
            </a:r>
          </a:p>
        </p:txBody>
      </p:sp>
      <p:pic>
        <p:nvPicPr>
          <p:cNvPr id="15379" name="Picture 19">
            <a:extLst>
              <a:ext uri="{FF2B5EF4-FFF2-40B4-BE49-F238E27FC236}">
                <a16:creationId xmlns:a16="http://schemas.microsoft.com/office/drawing/2014/main" id="{EBC49961-163D-081F-1BA6-CB33108F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1787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>
            <a:extLst>
              <a:ext uri="{FF2B5EF4-FFF2-40B4-BE49-F238E27FC236}">
                <a16:creationId xmlns:a16="http://schemas.microsoft.com/office/drawing/2014/main" id="{E8CAF3E2-4EA4-6F3F-5FC6-8DB145D0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066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40AD41-1CAC-6CDE-D2A3-2718548B6A79}"/>
              </a:ext>
            </a:extLst>
          </p:cNvPr>
          <p:cNvSpPr txBox="1"/>
          <p:nvPr/>
        </p:nvSpPr>
        <p:spPr>
          <a:xfrm>
            <a:off x="152400" y="228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5)</a:t>
            </a:r>
          </a:p>
        </p:txBody>
      </p:sp>
    </p:spTree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oen, oud, instellen, schilderij&#10;&#10;Automatisch gegenereerde beschrijving">
            <a:extLst>
              <a:ext uri="{FF2B5EF4-FFF2-40B4-BE49-F238E27FC236}">
                <a16:creationId xmlns:a16="http://schemas.microsoft.com/office/drawing/2014/main" id="{57AB5083-8E6D-B01C-DC5F-4F53607B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64" y="7418"/>
            <a:ext cx="3348770" cy="320988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13A3BA-8A1A-CEB2-345E-5051ED6E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22"/>
            <a:ext cx="5175280" cy="32172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D1C7EC-45C2-8A06-6C8A-FED6F1EAFCAE}"/>
              </a:ext>
            </a:extLst>
          </p:cNvPr>
          <p:cNvSpPr txBox="1"/>
          <p:nvPr/>
        </p:nvSpPr>
        <p:spPr>
          <a:xfrm>
            <a:off x="762000" y="324062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Stillevens Pompeï en </a:t>
            </a:r>
            <a:r>
              <a:rPr lang="nl-NL" dirty="0" err="1"/>
              <a:t>Herculaneum</a:t>
            </a:r>
            <a:r>
              <a:rPr lang="nl-NL" dirty="0"/>
              <a:t>, ca. 50 n. C. (Niet in RM)</a:t>
            </a:r>
          </a:p>
        </p:txBody>
      </p:sp>
      <p:pic>
        <p:nvPicPr>
          <p:cNvPr id="7" name="Picture 5" descr="02_Barok_Heda_Stilleven">
            <a:extLst>
              <a:ext uri="{FF2B5EF4-FFF2-40B4-BE49-F238E27FC236}">
                <a16:creationId xmlns:a16="http://schemas.microsoft.com/office/drawing/2014/main" id="{B33E100D-15F6-4D2B-9159-E1C71FA3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33285"/>
            <a:ext cx="3115434" cy="242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9AF81D5B-31A4-6F55-917C-2744AE8B2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892" y="6019800"/>
            <a:ext cx="459526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altLang="nl-NL" sz="1600" b="1" dirty="0"/>
              <a:t>Willem Claesz. </a:t>
            </a:r>
            <a:r>
              <a:rPr lang="nl-NL" altLang="nl-NL" sz="1600" b="1" dirty="0" err="1"/>
              <a:t>Heda</a:t>
            </a:r>
            <a:endParaRPr lang="nl-NL" altLang="nl-NL" sz="1600" b="1" dirty="0"/>
          </a:p>
          <a:p>
            <a:r>
              <a:rPr lang="nl-NL" altLang="nl-NL" sz="1600" b="1" dirty="0"/>
              <a:t>Stilleven met  vergulde bokaal</a:t>
            </a:r>
          </a:p>
          <a:p>
            <a:r>
              <a:rPr lang="nl-NL" altLang="nl-NL" sz="1600" b="1" dirty="0"/>
              <a:t>1635 Rijksmuseum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  <p:pic>
        <p:nvPicPr>
          <p:cNvPr id="9" name="Picture 9" descr="matisse_tablecloth">
            <a:extLst>
              <a:ext uri="{FF2B5EF4-FFF2-40B4-BE49-F238E27FC236}">
                <a16:creationId xmlns:a16="http://schemas.microsoft.com/office/drawing/2014/main" id="{2DC14361-35D5-2B7E-AFEE-A394FD70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28" y="3669984"/>
            <a:ext cx="3491171" cy="265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5F5B47A-960B-7F4B-4AE4-FAB942B9844B}"/>
              </a:ext>
            </a:extLst>
          </p:cNvPr>
          <p:cNvSpPr txBox="1"/>
          <p:nvPr/>
        </p:nvSpPr>
        <p:spPr>
          <a:xfrm>
            <a:off x="4038600" y="64770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Matisse, “Stilleven”    1909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98693E-856E-98BD-C732-3A44616F4B75}"/>
              </a:ext>
            </a:extLst>
          </p:cNvPr>
          <p:cNvSpPr txBox="1"/>
          <p:nvPr/>
        </p:nvSpPr>
        <p:spPr>
          <a:xfrm>
            <a:off x="8766" y="373582"/>
            <a:ext cx="44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2782046483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 descr="02_Barok_Heda_Stilleven">
            <a:extLst>
              <a:ext uri="{FF2B5EF4-FFF2-40B4-BE49-F238E27FC236}">
                <a16:creationId xmlns:a16="http://schemas.microsoft.com/office/drawing/2014/main" id="{D96184A3-7362-1608-F882-58E70985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>
            <a:extLst>
              <a:ext uri="{FF2B5EF4-FFF2-40B4-BE49-F238E27FC236}">
                <a16:creationId xmlns:a16="http://schemas.microsoft.com/office/drawing/2014/main" id="{96932DF0-3D4E-E3ED-4FFE-85C00D5A4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36576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altLang="nl-NL" b="1" dirty="0"/>
              <a:t>7) </a:t>
            </a:r>
          </a:p>
          <a:p>
            <a:r>
              <a:rPr lang="nl-NL" altLang="nl-NL" b="1" dirty="0"/>
              <a:t>Willem Claesz. </a:t>
            </a:r>
            <a:r>
              <a:rPr lang="nl-NL" altLang="nl-NL" b="1" dirty="0" err="1"/>
              <a:t>Heda</a:t>
            </a:r>
            <a:endParaRPr lang="nl-NL" altLang="nl-NL" b="1" dirty="0"/>
          </a:p>
          <a:p>
            <a:r>
              <a:rPr lang="nl-NL" altLang="nl-NL" b="1" dirty="0"/>
              <a:t>Stilleven met  vergulde bokaal</a:t>
            </a:r>
          </a:p>
          <a:p>
            <a:r>
              <a:rPr lang="nl-NL" altLang="nl-NL" b="1" dirty="0"/>
              <a:t>1635 Rijksmuseum</a:t>
            </a:r>
          </a:p>
          <a:p>
            <a:pPr>
              <a:spcBef>
                <a:spcPct val="50000"/>
              </a:spcBef>
            </a:pPr>
            <a:endParaRPr lang="nl-NL" altLang="nl-NL" dirty="0"/>
          </a:p>
        </p:txBody>
      </p:sp>
      <p:pic>
        <p:nvPicPr>
          <p:cNvPr id="4" name="Picture 9" descr="matisse_tablecloth">
            <a:extLst>
              <a:ext uri="{FF2B5EF4-FFF2-40B4-BE49-F238E27FC236}">
                <a16:creationId xmlns:a16="http://schemas.microsoft.com/office/drawing/2014/main" id="{6130EE63-D5A6-A74B-DAC6-E9D81D1D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400800"/>
            <a:ext cx="457200" cy="3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5" descr="02_Barok_Heda_Stilleven">
            <a:extLst>
              <a:ext uri="{FF2B5EF4-FFF2-40B4-BE49-F238E27FC236}">
                <a16:creationId xmlns:a16="http://schemas.microsoft.com/office/drawing/2014/main" id="{4DD12266-A378-6B49-02A2-0F535435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22538"/>
            <a:ext cx="55626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9" descr="matisse_tablecloth">
            <a:extLst>
              <a:ext uri="{FF2B5EF4-FFF2-40B4-BE49-F238E27FC236}">
                <a16:creationId xmlns:a16="http://schemas.microsoft.com/office/drawing/2014/main" id="{B8C2C125-FD7D-9666-EC12-F8C4CBAA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48006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id="{70E13D0D-24BF-EB12-91C2-FFE03497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527800"/>
            <a:ext cx="4572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Text Box 8">
            <a:extLst>
              <a:ext uri="{FF2B5EF4-FFF2-40B4-BE49-F238E27FC236}">
                <a16:creationId xmlns:a16="http://schemas.microsoft.com/office/drawing/2014/main" id="{50D58AE7-4DC4-15A6-6505-E326C09AC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4912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b="1"/>
              <a:t>1648</a:t>
            </a:r>
          </a:p>
        </p:txBody>
      </p:sp>
      <p:sp>
        <p:nvSpPr>
          <p:cNvPr id="89097" name="Text Box 9">
            <a:extLst>
              <a:ext uri="{FF2B5EF4-FFF2-40B4-BE49-F238E27FC236}">
                <a16:creationId xmlns:a16="http://schemas.microsoft.com/office/drawing/2014/main" id="{296357FD-41BB-4BFE-CF7E-02E10DFAF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733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altLang="nl-NL" b="1" dirty="0"/>
              <a:t>1909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42B6B8D-2A5E-D1E7-01FB-2048A17D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76200"/>
            <a:ext cx="3200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Onze checklist:</a:t>
            </a:r>
          </a:p>
          <a:p>
            <a:pPr>
              <a:spcBef>
                <a:spcPct val="0"/>
              </a:spcBef>
              <a:buNone/>
            </a:pPr>
            <a:endParaRPr lang="nl-NL" altLang="nl-N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ruimtelijkheid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textuur (stoffelijkheid)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Individualiteit</a:t>
            </a:r>
          </a:p>
          <a:p>
            <a:pPr>
              <a:spcBef>
                <a:spcPct val="0"/>
              </a:spcBef>
            </a:pPr>
            <a:r>
              <a:rPr lang="nl-NL" altLang="nl-NL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Juiste proporties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A5FF159-0F96-6CE2-B8EC-5E8DFC47B01F}"/>
              </a:ext>
            </a:extLst>
          </p:cNvPr>
          <p:cNvSpPr txBox="1"/>
          <p:nvPr/>
        </p:nvSpPr>
        <p:spPr>
          <a:xfrm>
            <a:off x="152400" y="304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8)</a:t>
            </a:r>
          </a:p>
        </p:txBody>
      </p:sp>
    </p:spTree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7399E3E-E205-1A88-1223-77B00143CE39}"/>
              </a:ext>
            </a:extLst>
          </p:cNvPr>
          <p:cNvSpPr txBox="1"/>
          <p:nvPr/>
        </p:nvSpPr>
        <p:spPr>
          <a:xfrm>
            <a:off x="152400" y="18288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Het landschap</a:t>
            </a:r>
          </a:p>
          <a:p>
            <a:pPr algn="ctr"/>
            <a:r>
              <a:rPr lang="nl-NL" sz="3600" dirty="0"/>
              <a:t>Van middeleeuwen naar 17</a:t>
            </a:r>
            <a:r>
              <a:rPr lang="nl-NL" sz="3600" baseline="30000" dirty="0"/>
              <a:t>e</a:t>
            </a:r>
            <a:r>
              <a:rPr lang="nl-NL" sz="3600" dirty="0"/>
              <a:t> eeuw</a:t>
            </a:r>
          </a:p>
        </p:txBody>
      </p:sp>
    </p:spTree>
    <p:extLst>
      <p:ext uri="{BB962C8B-B14F-4D97-AF65-F5344CB8AC3E}">
        <p14:creationId xmlns:p14="http://schemas.microsoft.com/office/powerpoint/2010/main" val="1977345018"/>
      </p:ext>
    </p:extLst>
  </p:cSld>
  <p:clrMapOvr>
    <a:masterClrMapping/>
  </p:clrMapOvr>
  <p:transition spd="slow">
    <p:zoom/>
  </p:transition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2385</TotalTime>
  <Words>429</Words>
  <Application>Microsoft Office PowerPoint</Application>
  <PresentationFormat>Diavoorstelling (4:3)</PresentationFormat>
  <Paragraphs>100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Arial</vt:lpstr>
      <vt:lpstr>Comic Sans MS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Einde deel 1</vt:lpstr>
    </vt:vector>
  </TitlesOfParts>
  <Company>SVS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Gersons</dc:creator>
  <cp:lastModifiedBy>Ruud Caddyfan</cp:lastModifiedBy>
  <cp:revision>200</cp:revision>
  <dcterms:created xsi:type="dcterms:W3CDTF">2006-05-30T18:01:08Z</dcterms:created>
  <dcterms:modified xsi:type="dcterms:W3CDTF">2022-12-27T08:23:35Z</dcterms:modified>
</cp:coreProperties>
</file>